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1" r:id="rId5"/>
    <p:sldId id="260" r:id="rId6"/>
    <p:sldId id="263" r:id="rId7"/>
    <p:sldId id="262" r:id="rId8"/>
    <p:sldId id="265" r:id="rId9"/>
    <p:sldId id="264" r:id="rId10"/>
    <p:sldId id="267" r:id="rId11"/>
    <p:sldId id="266" r:id="rId12"/>
    <p:sldId id="268" r:id="rId13"/>
    <p:sldId id="269" r:id="rId14"/>
    <p:sldId id="270" r:id="rId15"/>
    <p:sldId id="271" r:id="rId16"/>
    <p:sldId id="273" r:id="rId17"/>
    <p:sldId id="279" r:id="rId18"/>
    <p:sldId id="274" r:id="rId19"/>
    <p:sldId id="276" r:id="rId20"/>
    <p:sldId id="275" r:id="rId21"/>
    <p:sldId id="277" r:id="rId22"/>
    <p:sldId id="278" r:id="rId23"/>
    <p:sldId id="281" r:id="rId24"/>
    <p:sldId id="282" r:id="rId25"/>
    <p:sldId id="280" r:id="rId26"/>
    <p:sldId id="257"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38"/>
    <p:restoredTop sz="97155"/>
  </p:normalViewPr>
  <p:slideViewPr>
    <p:cSldViewPr snapToGrid="0" snapToObjects="1">
      <p:cViewPr varScale="1">
        <p:scale>
          <a:sx n="163" d="100"/>
          <a:sy n="163" d="100"/>
        </p:scale>
        <p:origin x="192" y="2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102-8CAE-D94E-9189-EF502ACF2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17AE51-03B9-8049-ABC0-236A0449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D8858-DC82-FD43-BCD8-519E0A6BB67D}"/>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5" name="Footer Placeholder 4">
            <a:extLst>
              <a:ext uri="{FF2B5EF4-FFF2-40B4-BE49-F238E27FC236}">
                <a16:creationId xmlns:a16="http://schemas.microsoft.com/office/drawing/2014/main" id="{26157ED2-2270-414A-AE58-BC9D040DD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D875A-2974-274F-8AA6-94DC153844B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72236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B6E-E6A8-2140-9CC0-FBA8E7684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DD074-DB1D-7B4D-8C03-8DDFA271B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9BAD-1C90-F34A-8865-6F5914C8557F}"/>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5" name="Footer Placeholder 4">
            <a:extLst>
              <a:ext uri="{FF2B5EF4-FFF2-40B4-BE49-F238E27FC236}">
                <a16:creationId xmlns:a16="http://schemas.microsoft.com/office/drawing/2014/main" id="{AED4E7FB-8940-DC4C-94D9-B491D0909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6B6AC-C47E-6146-801C-168B96087B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8296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A2364-5065-7C40-B30F-297339D73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D74320-D8B2-F14D-8645-C3E53A18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2CA-95EA-294A-A64D-89F10D5C71EF}"/>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5" name="Footer Placeholder 4">
            <a:extLst>
              <a:ext uri="{FF2B5EF4-FFF2-40B4-BE49-F238E27FC236}">
                <a16:creationId xmlns:a16="http://schemas.microsoft.com/office/drawing/2014/main" id="{0EE8A6A2-679B-C04F-9654-3098F33FC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68A3E-1B80-2843-8F78-808ECBE6B8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72381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F54F-21E1-DF4E-98C7-68F438BD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BDC6D-2518-444B-9F6B-38EB59594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A098-829C-1D45-BB3E-810054DE3180}"/>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5" name="Footer Placeholder 4">
            <a:extLst>
              <a:ext uri="{FF2B5EF4-FFF2-40B4-BE49-F238E27FC236}">
                <a16:creationId xmlns:a16="http://schemas.microsoft.com/office/drawing/2014/main" id="{F8E91B6E-C4A0-464E-A8D0-1150B4DB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715C-2FD4-254A-85FA-643A4DBCD759}"/>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6772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4F2-F4A6-D64F-A7AB-83074C474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83C0E-4581-CA4E-8E6C-6279EC4A3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90AF-6EB6-7B49-B7EF-9E59A916FA54}"/>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5" name="Footer Placeholder 4">
            <a:extLst>
              <a:ext uri="{FF2B5EF4-FFF2-40B4-BE49-F238E27FC236}">
                <a16:creationId xmlns:a16="http://schemas.microsoft.com/office/drawing/2014/main" id="{8B6F4E4D-EC9F-7D42-A115-787076DD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33406-16B2-4B48-9B54-1DFE0D18C97D}"/>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491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CF59-2C26-594D-A1AD-0B12CBBF5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193E7-08E2-5441-861B-8A084F687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B199B-F78C-2D4D-B1E5-697E4D439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56036-A8A4-5E44-BB01-0B6BE3CC4B22}"/>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6" name="Footer Placeholder 5">
            <a:extLst>
              <a:ext uri="{FF2B5EF4-FFF2-40B4-BE49-F238E27FC236}">
                <a16:creationId xmlns:a16="http://schemas.microsoft.com/office/drawing/2014/main" id="{12659AE6-0989-1D4B-85F8-99EC4D2BD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DDBEA-B093-6842-991A-D86430A163E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31318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AD9A-2C14-CD48-AA8E-AEDDA4C76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3CCE4-4BBD-A04E-90E9-FD50FBC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CB081-5675-A043-B62D-57A979201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098AB7-6BE7-1C43-90A8-1EE2FB6D6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E6500-E4AB-D641-9640-B5C37B50A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1E7FD-CF9A-4447-921F-2AB7242DC288}"/>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8" name="Footer Placeholder 7">
            <a:extLst>
              <a:ext uri="{FF2B5EF4-FFF2-40B4-BE49-F238E27FC236}">
                <a16:creationId xmlns:a16="http://schemas.microsoft.com/office/drawing/2014/main" id="{CBE265BE-0F85-BC48-B468-23B0256D2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DEBA3-FC2A-3646-A7BF-66B7E5E2E5AC}"/>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1345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85AB-8229-9C48-8718-57FF11BC2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54899-9384-704D-BDD1-790F2FBE145A}"/>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4" name="Footer Placeholder 3">
            <a:extLst>
              <a:ext uri="{FF2B5EF4-FFF2-40B4-BE49-F238E27FC236}">
                <a16:creationId xmlns:a16="http://schemas.microsoft.com/office/drawing/2014/main" id="{92AC35A1-4612-384D-986C-AE71AA30BD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A9F8C-6FEB-3E40-AD31-3DB1BF7A564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05064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1627-FDFA-9E48-B3EF-88F881F9F1FA}"/>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3" name="Footer Placeholder 2">
            <a:extLst>
              <a:ext uri="{FF2B5EF4-FFF2-40B4-BE49-F238E27FC236}">
                <a16:creationId xmlns:a16="http://schemas.microsoft.com/office/drawing/2014/main" id="{E6EE5EA0-86FF-6D42-821D-E8FCE1A6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9B5A7-02CB-4641-96D0-447192A629BF}"/>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9657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AB7-84BC-9848-A46B-159C3D215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93486-4270-F349-B271-12AB953B3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B2775-6ADE-9C43-98A2-01C65A1F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9372E-A5FC-734C-BCA1-87CE600F7344}"/>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6" name="Footer Placeholder 5">
            <a:extLst>
              <a:ext uri="{FF2B5EF4-FFF2-40B4-BE49-F238E27FC236}">
                <a16:creationId xmlns:a16="http://schemas.microsoft.com/office/drawing/2014/main" id="{DCBCE260-D36D-9A4E-99F3-30E70D8D9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1DDF-EFC0-6B49-8406-20EC55306288}"/>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81677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328F-7D44-3F48-B6AD-DFD73F215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6645A-56FB-A94B-965E-7BB022A46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CA1A9-0DC6-644E-9FD0-F810471A3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03876-4BDE-B745-B8EA-8914CC3583FA}"/>
              </a:ext>
            </a:extLst>
          </p:cNvPr>
          <p:cNvSpPr>
            <a:spLocks noGrp="1"/>
          </p:cNvSpPr>
          <p:nvPr>
            <p:ph type="dt" sz="half" idx="10"/>
          </p:nvPr>
        </p:nvSpPr>
        <p:spPr/>
        <p:txBody>
          <a:bodyPr/>
          <a:lstStyle/>
          <a:p>
            <a:fld id="{452613F9-5559-4E45-B0D5-40A192769A77}" type="datetimeFigureOut">
              <a:rPr lang="en-US" smtClean="0"/>
              <a:t>3/14/21</a:t>
            </a:fld>
            <a:endParaRPr lang="en-US"/>
          </a:p>
        </p:txBody>
      </p:sp>
      <p:sp>
        <p:nvSpPr>
          <p:cNvPr id="6" name="Footer Placeholder 5">
            <a:extLst>
              <a:ext uri="{FF2B5EF4-FFF2-40B4-BE49-F238E27FC236}">
                <a16:creationId xmlns:a16="http://schemas.microsoft.com/office/drawing/2014/main" id="{255EB9B8-D9E2-5D43-9EB8-43B126DCA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A2045-184A-2347-BC56-0C7EC3CE07F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825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9C7B1-57DA-6540-B1E6-CB13896B9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C2ED6-538A-3642-B51A-06ABEABC5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C4C6-134B-0345-A347-0E38A4C92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613F9-5559-4E45-B0D5-40A192769A77}" type="datetimeFigureOut">
              <a:rPr lang="en-US" smtClean="0"/>
              <a:t>3/14/21</a:t>
            </a:fld>
            <a:endParaRPr lang="en-US"/>
          </a:p>
        </p:txBody>
      </p:sp>
      <p:sp>
        <p:nvSpPr>
          <p:cNvPr id="5" name="Footer Placeholder 4">
            <a:extLst>
              <a:ext uri="{FF2B5EF4-FFF2-40B4-BE49-F238E27FC236}">
                <a16:creationId xmlns:a16="http://schemas.microsoft.com/office/drawing/2014/main" id="{3D4AC87B-7EFA-B144-9438-9DD8572D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FD83C-D180-3545-A20D-1C4629A88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D6AE-91C4-FD40-893E-D04ED85CC1BE}" type="slidenum">
              <a:rPr lang="en-US" smtClean="0"/>
              <a:t>‹#›</a:t>
            </a:fld>
            <a:endParaRPr lang="en-US"/>
          </a:p>
        </p:txBody>
      </p:sp>
    </p:spTree>
    <p:extLst>
      <p:ext uri="{BB962C8B-B14F-4D97-AF65-F5344CB8AC3E}">
        <p14:creationId xmlns:p14="http://schemas.microsoft.com/office/powerpoint/2010/main" val="334682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hyperlink" Target="https://vedabase.io/en/search/synonyms/?original=bhakty%C4%81" TargetMode="External"/><Relationship Id="rId13" Type="http://schemas.openxmlformats.org/officeDocument/2006/relationships/hyperlink" Target="https://vedabase.io/en/search/synonyms/?original=upah%E1%B9%9Btam" TargetMode="External"/><Relationship Id="rId3" Type="http://schemas.openxmlformats.org/officeDocument/2006/relationships/hyperlink" Target="https://vedabase.io/en/search/synonyms/?original=pu%E1%B9%A3pam" TargetMode="External"/><Relationship Id="rId7" Type="http://schemas.openxmlformats.org/officeDocument/2006/relationships/hyperlink" Target="https://vedabase.io/en/search/synonyms/?original=me" TargetMode="External"/><Relationship Id="rId12" Type="http://schemas.openxmlformats.org/officeDocument/2006/relationships/hyperlink" Target="https://vedabase.io/en/search/synonyms/?original=bhakti" TargetMode="External"/><Relationship Id="rId2" Type="http://schemas.openxmlformats.org/officeDocument/2006/relationships/hyperlink" Target="https://vedabase.io/en/search/synonyms/?original=patram" TargetMode="External"/><Relationship Id="rId16" Type="http://schemas.openxmlformats.org/officeDocument/2006/relationships/hyperlink" Target="https://vedabase.io/en/search/synonyms/?original=%C4%81tmana%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ya%E1%B8%A5" TargetMode="External"/><Relationship Id="rId11" Type="http://schemas.openxmlformats.org/officeDocument/2006/relationships/hyperlink" Target="https://vedabase.io/en/search/synonyms/?original=aham" TargetMode="External"/><Relationship Id="rId5" Type="http://schemas.openxmlformats.org/officeDocument/2006/relationships/hyperlink" Target="https://vedabase.io/en/search/synonyms/?original=toyam" TargetMode="External"/><Relationship Id="rId15" Type="http://schemas.openxmlformats.org/officeDocument/2006/relationships/hyperlink" Target="https://vedabase.io/en/search/synonyms/?original=prayata" TargetMode="External"/><Relationship Id="rId10" Type="http://schemas.openxmlformats.org/officeDocument/2006/relationships/hyperlink" Target="https://vedabase.io/en/search/synonyms/?original=tat" TargetMode="External"/><Relationship Id="rId4" Type="http://schemas.openxmlformats.org/officeDocument/2006/relationships/hyperlink" Target="https://vedabase.io/en/search/synonyms/?original=phalam" TargetMode="External"/><Relationship Id="rId9" Type="http://schemas.openxmlformats.org/officeDocument/2006/relationships/hyperlink" Target="https://vedabase.io/en/search/synonyms/?original=prayacchati" TargetMode="External"/><Relationship Id="rId14" Type="http://schemas.openxmlformats.org/officeDocument/2006/relationships/hyperlink" Target="https://vedabase.io/en/search/synonyms/?original=a%C5%9Bn%C4%81m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vedabase.io/en/library/sb/" TargetMode="External"/><Relationship Id="rId2" Type="http://schemas.openxmlformats.org/officeDocument/2006/relationships/hyperlink" Target="https://vedabase.io/en/library/bg/" TargetMode="Externa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hyperlink" Target="https://vedabase.io/en/library/cc/madhya/5/97/" TargetMode="Externa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 Id="rId9" Type="http://schemas.openxmlformats.org/officeDocument/2006/relationships/image" Target="../media/image3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vedabase.io/en/search/synonyms/?original=ye" TargetMode="External"/><Relationship Id="rId13" Type="http://schemas.openxmlformats.org/officeDocument/2006/relationships/hyperlink" Target="https://vedabase.io/en/search/synonyms/?original=%C5%9Braddhay%C4%81" TargetMode="External"/><Relationship Id="rId18" Type="http://schemas.openxmlformats.org/officeDocument/2006/relationships/hyperlink" Target="https://vedabase.io/en/search/synonyms/?original=yukta" TargetMode="External"/><Relationship Id="rId3" Type="http://schemas.openxmlformats.org/officeDocument/2006/relationships/hyperlink" Target="https://vedabase.io/en/search/synonyms/?original=bhagav%C4%81n" TargetMode="External"/><Relationship Id="rId7" Type="http://schemas.openxmlformats.org/officeDocument/2006/relationships/hyperlink" Target="https://vedabase.io/en/search/synonyms/?original=mana%E1%B8%A5" TargetMode="External"/><Relationship Id="rId12" Type="http://schemas.openxmlformats.org/officeDocument/2006/relationships/hyperlink" Target="https://vedabase.io/en/search/synonyms/?original=up%C4%81sate" TargetMode="External"/><Relationship Id="rId17" Type="http://schemas.openxmlformats.org/officeDocument/2006/relationships/hyperlink" Target="https://vedabase.io/en/search/synonyms/?original=me" TargetMode="External"/><Relationship Id="rId2" Type="http://schemas.openxmlformats.org/officeDocument/2006/relationships/hyperlink" Target="https://vedabase.io/en/search/synonyms/?original=%C5%9Br%C4%AB" TargetMode="External"/><Relationship Id="rId16" Type="http://schemas.openxmlformats.org/officeDocument/2006/relationships/hyperlink" Target="https://vedabase.io/en/search/synonyms/?original=te" TargetMode="External"/><Relationship Id="rId20" Type="http://schemas.openxmlformats.org/officeDocument/2006/relationships/hyperlink" Target="https://vedabase.io/en/search/synonyms/?original=mat%C4%81%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C4%81ve%C5%9Bya" TargetMode="External"/><Relationship Id="rId11" Type="http://schemas.openxmlformats.org/officeDocument/2006/relationships/hyperlink" Target="https://vedabase.io/en/search/synonyms/?original=yukt%C4%81%E1%B8%A5" TargetMode="External"/><Relationship Id="rId5" Type="http://schemas.openxmlformats.org/officeDocument/2006/relationships/hyperlink" Target="https://vedabase.io/en/search/synonyms/?original=mayi" TargetMode="External"/><Relationship Id="rId15" Type="http://schemas.openxmlformats.org/officeDocument/2006/relationships/hyperlink" Target="https://vedabase.io/en/search/synonyms/?original=upet%C4%81%E1%B8%A5" TargetMode="External"/><Relationship Id="rId10" Type="http://schemas.openxmlformats.org/officeDocument/2006/relationships/hyperlink" Target="https://vedabase.io/en/search/synonyms/?original=nitya" TargetMode="External"/><Relationship Id="rId19" Type="http://schemas.openxmlformats.org/officeDocument/2006/relationships/hyperlink" Target="https://vedabase.io/en/search/synonyms/?original=tam%C4%81%E1%B8%A5" TargetMode="External"/><Relationship Id="rId4" Type="http://schemas.openxmlformats.org/officeDocument/2006/relationships/hyperlink" Target="https://vedabase.io/en/search/synonyms/?original=uv%C4%81ca" TargetMode="External"/><Relationship Id="rId9" Type="http://schemas.openxmlformats.org/officeDocument/2006/relationships/hyperlink" Target="https://vedabase.io/en/search/synonyms/?original=m%C4%81m" TargetMode="External"/><Relationship Id="rId14" Type="http://schemas.openxmlformats.org/officeDocument/2006/relationships/hyperlink" Target="https://vedabase.io/en/search/synonyms/?original=paray%C4%81"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vedabase.io/en/search/synonyms/?original=cetas%C4%81m" TargetMode="External"/><Relationship Id="rId13" Type="http://schemas.openxmlformats.org/officeDocument/2006/relationships/hyperlink" Target="https://vedabase.io/en/search/synonyms/?original=deha" TargetMode="External"/><Relationship Id="rId3" Type="http://schemas.openxmlformats.org/officeDocument/2006/relationships/hyperlink" Target="https://vedabase.io/en/search/synonyms/?original=adhika" TargetMode="External"/><Relationship Id="rId7" Type="http://schemas.openxmlformats.org/officeDocument/2006/relationships/hyperlink" Target="https://vedabase.io/en/search/synonyms/?original=%C4%81sakta" TargetMode="External"/><Relationship Id="rId12" Type="http://schemas.openxmlformats.org/officeDocument/2006/relationships/hyperlink" Target="https://vedabase.io/en/search/synonyms/?original=du%E1%B8%A5kham" TargetMode="External"/><Relationship Id="rId2" Type="http://schemas.openxmlformats.org/officeDocument/2006/relationships/hyperlink" Target="https://vedabase.io/en/search/synonyms/?original=kle%C5%9Ba%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vyakta" TargetMode="External"/><Relationship Id="rId11" Type="http://schemas.openxmlformats.org/officeDocument/2006/relationships/hyperlink" Target="https://vedabase.io/en/search/synonyms/?original=gati%E1%B8%A5" TargetMode="External"/><Relationship Id="rId5" Type="http://schemas.openxmlformats.org/officeDocument/2006/relationships/hyperlink" Target="https://vedabase.io/en/search/synonyms/?original=te%E1%B9%A3%C4%81m" TargetMode="External"/><Relationship Id="rId15" Type="http://schemas.openxmlformats.org/officeDocument/2006/relationships/hyperlink" Target="https://vedabase.io/en/search/synonyms/?original=av%C4%81pyate" TargetMode="External"/><Relationship Id="rId10" Type="http://schemas.openxmlformats.org/officeDocument/2006/relationships/hyperlink" Target="https://vedabase.io/en/search/synonyms/?original=hi" TargetMode="External"/><Relationship Id="rId4" Type="http://schemas.openxmlformats.org/officeDocument/2006/relationships/hyperlink" Target="https://vedabase.io/en/search/synonyms/?original=tara%E1%B8%A5" TargetMode="External"/><Relationship Id="rId9" Type="http://schemas.openxmlformats.org/officeDocument/2006/relationships/hyperlink" Target="https://vedabase.io/en/search/synonyms/?original=avyakt%C4%81" TargetMode="External"/><Relationship Id="rId14" Type="http://schemas.openxmlformats.org/officeDocument/2006/relationships/hyperlink" Target="https://vedabase.io/en/search/synonyms/?original=vadbhi%E1%B8%A5"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4" name="Rectangle 83">
            <a:extLst>
              <a:ext uri="{FF2B5EF4-FFF2-40B4-BE49-F238E27FC236}">
                <a16:creationId xmlns:a16="http://schemas.microsoft.com/office/drawing/2014/main" id="{275D6C10-B5A7-4715-803E-0501C9C2C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48BF83C-0A67-6640-B721-DC4BEF7E68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8983"/>
          <a:stretch/>
        </p:blipFill>
        <p:spPr bwMode="auto">
          <a:xfrm>
            <a:off x="7385050" y="155575"/>
            <a:ext cx="4425950" cy="4021138"/>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4ABDAAE-81DB-854D-A6AF-42ED1ACD571E}"/>
              </a:ext>
            </a:extLst>
          </p:cNvPr>
          <p:cNvPicPr>
            <a:picLocks noChangeAspect="1"/>
          </p:cNvPicPr>
          <p:nvPr/>
        </p:nvPicPr>
        <p:blipFill>
          <a:blip r:embed="rId3"/>
          <a:stretch>
            <a:fillRect/>
          </a:stretch>
        </p:blipFill>
        <p:spPr>
          <a:xfrm>
            <a:off x="7385050" y="4251325"/>
            <a:ext cx="1936750" cy="2051050"/>
          </a:xfrm>
          <a:prstGeom prst="rect">
            <a:avLst/>
          </a:prstGeom>
        </p:spPr>
      </p:pic>
      <p:pic>
        <p:nvPicPr>
          <p:cNvPr id="4" name="Picture 6" descr="Srila Prabhupada – ISKCON MANGALORE">
            <a:extLst>
              <a:ext uri="{FF2B5EF4-FFF2-40B4-BE49-F238E27FC236}">
                <a16:creationId xmlns:a16="http://schemas.microsoft.com/office/drawing/2014/main" id="{47E77D48-C13E-B44C-ADE3-887E9186AE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4569"/>
          <a:stretch/>
        </p:blipFill>
        <p:spPr bwMode="auto">
          <a:xfrm>
            <a:off x="9398000" y="4251325"/>
            <a:ext cx="2413000" cy="2051050"/>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EFB512-B63F-D64E-8407-54419D43E2BF}"/>
              </a:ext>
            </a:extLst>
          </p:cNvPr>
          <p:cNvSpPr>
            <a:spLocks noGrp="1"/>
          </p:cNvSpPr>
          <p:nvPr>
            <p:ph type="ctrTitle"/>
          </p:nvPr>
        </p:nvSpPr>
        <p:spPr>
          <a:xfrm>
            <a:off x="841248" y="552289"/>
            <a:ext cx="6151654" cy="3900326"/>
          </a:xfrm>
        </p:spPr>
        <p:txBody>
          <a:bodyPr>
            <a:normAutofit/>
          </a:bodyPr>
          <a:lstStyle/>
          <a:p>
            <a:pPr algn="l"/>
            <a:r>
              <a:rPr lang="en-US" sz="5200">
                <a:latin typeface="Balaram" pitchFamily="2" charset="0"/>
              </a:rPr>
              <a:t>Welcoming Bal Gopal</a:t>
            </a:r>
          </a:p>
        </p:txBody>
      </p:sp>
      <p:sp>
        <p:nvSpPr>
          <p:cNvPr id="3" name="Subtitle 2">
            <a:extLst>
              <a:ext uri="{FF2B5EF4-FFF2-40B4-BE49-F238E27FC236}">
                <a16:creationId xmlns:a16="http://schemas.microsoft.com/office/drawing/2014/main" id="{8D2C742B-04ED-BC4F-A072-E226CACE2D4C}"/>
              </a:ext>
            </a:extLst>
          </p:cNvPr>
          <p:cNvSpPr>
            <a:spLocks noGrp="1"/>
          </p:cNvSpPr>
          <p:nvPr>
            <p:ph type="subTitle" idx="1"/>
          </p:nvPr>
        </p:nvSpPr>
        <p:spPr>
          <a:xfrm>
            <a:off x="841248" y="4624330"/>
            <a:ext cx="6151654" cy="1680208"/>
          </a:xfrm>
        </p:spPr>
        <p:txBody>
          <a:bodyPr>
            <a:normAutofit/>
          </a:bodyPr>
          <a:lstStyle/>
          <a:p>
            <a:pPr algn="l"/>
            <a:r>
              <a:rPr lang="en-US" dirty="0">
                <a:latin typeface="Balaram" pitchFamily="2" charset="0"/>
              </a:rPr>
              <a:t>New family member, most respectable and adorable Supreme Lord</a:t>
            </a:r>
          </a:p>
          <a:p>
            <a:pPr algn="l"/>
            <a:endParaRPr lang="en-US" dirty="0">
              <a:latin typeface="Balaram" pitchFamily="2" charset="0"/>
            </a:endParaRPr>
          </a:p>
        </p:txBody>
      </p:sp>
    </p:spTree>
    <p:extLst>
      <p:ext uri="{BB962C8B-B14F-4D97-AF65-F5344CB8AC3E}">
        <p14:creationId xmlns:p14="http://schemas.microsoft.com/office/powerpoint/2010/main" val="4151225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EE75-7E98-A546-B140-CE0D964EC4F8}"/>
              </a:ext>
            </a:extLst>
          </p:cNvPr>
          <p:cNvSpPr>
            <a:spLocks noGrp="1"/>
          </p:cNvSpPr>
          <p:nvPr>
            <p:ph type="title"/>
          </p:nvPr>
        </p:nvSpPr>
        <p:spPr/>
        <p:txBody>
          <a:bodyPr/>
          <a:lstStyle/>
          <a:p>
            <a:r>
              <a:rPr lang="en-US" dirty="0">
                <a:latin typeface="Balaram" pitchFamily="2" charset="0"/>
              </a:rPr>
              <a:t>Lord </a:t>
            </a:r>
            <a:r>
              <a:rPr lang="en-US" i="1" dirty="0">
                <a:latin typeface="Balaram" pitchFamily="2" charset="0"/>
              </a:rPr>
              <a:t>accepts</a:t>
            </a:r>
            <a:r>
              <a:rPr lang="en-US" dirty="0">
                <a:latin typeface="Balaram" pitchFamily="2" charset="0"/>
              </a:rPr>
              <a:t> </a:t>
            </a:r>
            <a:r>
              <a:rPr lang="en-US" u="sng" dirty="0">
                <a:latin typeface="Balaram" pitchFamily="2" charset="0"/>
              </a:rPr>
              <a:t>only</a:t>
            </a:r>
            <a:r>
              <a:rPr lang="en-US" dirty="0">
                <a:latin typeface="Balaram" pitchFamily="2" charset="0"/>
              </a:rPr>
              <a:t> when offered with LOVE</a:t>
            </a:r>
          </a:p>
        </p:txBody>
      </p:sp>
      <p:sp>
        <p:nvSpPr>
          <p:cNvPr id="3" name="Content Placeholder 2">
            <a:extLst>
              <a:ext uri="{FF2B5EF4-FFF2-40B4-BE49-F238E27FC236}">
                <a16:creationId xmlns:a16="http://schemas.microsoft.com/office/drawing/2014/main" id="{BB948FE7-E27F-204E-A9C5-95F9C1A28694}"/>
              </a:ext>
            </a:extLst>
          </p:cNvPr>
          <p:cNvSpPr>
            <a:spLocks noGrp="1"/>
          </p:cNvSpPr>
          <p:nvPr>
            <p:ph idx="1"/>
          </p:nvPr>
        </p:nvSpPr>
        <p:spPr>
          <a:xfrm>
            <a:off x="838200" y="1825625"/>
            <a:ext cx="10515600" cy="1434410"/>
          </a:xfrm>
        </p:spPr>
        <p:txBody>
          <a:bodyPr>
            <a:normAutofit/>
          </a:bodyPr>
          <a:lstStyle/>
          <a:p>
            <a:pPr marL="0" indent="0" algn="ctr">
              <a:buNone/>
            </a:pPr>
            <a:r>
              <a:rPr lang="en-US" i="1" dirty="0" err="1">
                <a:latin typeface="Balaram" pitchFamily="2" charset="0"/>
              </a:rPr>
              <a:t>patraṁ</a:t>
            </a:r>
            <a:r>
              <a:rPr lang="en-US" i="1" dirty="0">
                <a:latin typeface="Balaram" pitchFamily="2" charset="0"/>
              </a:rPr>
              <a:t> </a:t>
            </a:r>
            <a:r>
              <a:rPr lang="en-US" i="1" dirty="0" err="1">
                <a:latin typeface="Balaram" pitchFamily="2" charset="0"/>
              </a:rPr>
              <a:t>puṣpaṁ</a:t>
            </a:r>
            <a:r>
              <a:rPr lang="en-US" i="1" dirty="0">
                <a:latin typeface="Balaram" pitchFamily="2" charset="0"/>
              </a:rPr>
              <a:t> </a:t>
            </a:r>
            <a:r>
              <a:rPr lang="en-US" i="1" dirty="0" err="1">
                <a:latin typeface="Balaram" pitchFamily="2" charset="0"/>
              </a:rPr>
              <a:t>phalaṁ</a:t>
            </a:r>
            <a:r>
              <a:rPr lang="en-US" i="1" dirty="0">
                <a:latin typeface="Balaram" pitchFamily="2" charset="0"/>
              </a:rPr>
              <a:t> </a:t>
            </a:r>
            <a:r>
              <a:rPr lang="en-US" i="1" dirty="0" err="1">
                <a:latin typeface="Balaram" pitchFamily="2" charset="0"/>
              </a:rPr>
              <a:t>toyaṁ</a:t>
            </a:r>
            <a:r>
              <a:rPr lang="en-US" i="1" dirty="0">
                <a:latin typeface="Balaram" pitchFamily="2" charset="0"/>
              </a:rPr>
              <a:t> </a:t>
            </a:r>
            <a:r>
              <a:rPr lang="en-US" i="1" dirty="0" err="1">
                <a:latin typeface="Balaram" pitchFamily="2" charset="0"/>
              </a:rPr>
              <a:t>yo</a:t>
            </a:r>
            <a:r>
              <a:rPr lang="en-US" i="1" dirty="0">
                <a:latin typeface="Balaram" pitchFamily="2" charset="0"/>
              </a:rPr>
              <a:t> me </a:t>
            </a:r>
            <a:r>
              <a:rPr lang="en-US" i="1" dirty="0" err="1">
                <a:latin typeface="Balaram" pitchFamily="2" charset="0"/>
              </a:rPr>
              <a:t>bhaktyā</a:t>
            </a:r>
            <a:r>
              <a:rPr lang="en-US" i="1" dirty="0">
                <a:latin typeface="Balaram" pitchFamily="2" charset="0"/>
              </a:rPr>
              <a:t> </a:t>
            </a:r>
            <a:r>
              <a:rPr lang="en-US" i="1" dirty="0" err="1">
                <a:latin typeface="Balaram" pitchFamily="2" charset="0"/>
              </a:rPr>
              <a:t>prayacchati</a:t>
            </a:r>
            <a:br>
              <a:rPr lang="en-US" i="1" dirty="0">
                <a:latin typeface="Balaram" pitchFamily="2" charset="0"/>
              </a:rPr>
            </a:br>
            <a:r>
              <a:rPr lang="en-US" i="1" dirty="0">
                <a:latin typeface="Balaram" pitchFamily="2" charset="0"/>
              </a:rPr>
              <a:t>tad </a:t>
            </a:r>
            <a:r>
              <a:rPr lang="en-US" i="1" dirty="0" err="1">
                <a:latin typeface="Balaram" pitchFamily="2" charset="0"/>
              </a:rPr>
              <a:t>ahaṁ</a:t>
            </a:r>
            <a:r>
              <a:rPr lang="en-US" i="1" dirty="0">
                <a:latin typeface="Balaram" pitchFamily="2" charset="0"/>
              </a:rPr>
              <a:t> </a:t>
            </a:r>
            <a:r>
              <a:rPr lang="en-US" i="1" dirty="0" err="1">
                <a:latin typeface="Balaram" pitchFamily="2" charset="0"/>
              </a:rPr>
              <a:t>bhakty-upahṛtam</a:t>
            </a:r>
            <a:r>
              <a:rPr lang="en-US" i="1" dirty="0">
                <a:latin typeface="Balaram" pitchFamily="2" charset="0"/>
              </a:rPr>
              <a:t> </a:t>
            </a:r>
            <a:r>
              <a:rPr lang="en-US" i="1" dirty="0" err="1">
                <a:latin typeface="Balaram" pitchFamily="2" charset="0"/>
              </a:rPr>
              <a:t>aśnāmi</a:t>
            </a:r>
            <a:r>
              <a:rPr lang="en-US" i="1" dirty="0">
                <a:latin typeface="Balaram" pitchFamily="2" charset="0"/>
              </a:rPr>
              <a:t> </a:t>
            </a:r>
            <a:r>
              <a:rPr lang="en-US" i="1" dirty="0" err="1">
                <a:latin typeface="Balaram" pitchFamily="2" charset="0"/>
              </a:rPr>
              <a:t>prayatātmanaḥ</a:t>
            </a:r>
            <a:endParaRPr lang="en-US" i="1" dirty="0">
              <a:latin typeface="Balaram" pitchFamily="2" charset="0"/>
            </a:endParaRPr>
          </a:p>
        </p:txBody>
      </p:sp>
      <p:sp>
        <p:nvSpPr>
          <p:cNvPr id="4" name="Content Placeholder 2">
            <a:extLst>
              <a:ext uri="{FF2B5EF4-FFF2-40B4-BE49-F238E27FC236}">
                <a16:creationId xmlns:a16="http://schemas.microsoft.com/office/drawing/2014/main" id="{F11519F6-03B1-5642-B329-AEF52643CF54}"/>
              </a:ext>
            </a:extLst>
          </p:cNvPr>
          <p:cNvSpPr txBox="1">
            <a:spLocks/>
          </p:cNvSpPr>
          <p:nvPr/>
        </p:nvSpPr>
        <p:spPr>
          <a:xfrm>
            <a:off x="755374" y="3297942"/>
            <a:ext cx="10734924" cy="88444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highlight>
                  <a:srgbClr val="FFFF00"/>
                </a:highlight>
                <a:latin typeface="Balaram" pitchFamily="2" charset="0"/>
                <a:hlinkClick r:id="rId2"/>
              </a:rPr>
              <a:t>patram</a:t>
            </a:r>
            <a:r>
              <a:rPr lang="en-US" dirty="0">
                <a:highlight>
                  <a:srgbClr val="FFFF00"/>
                </a:highlight>
                <a:latin typeface="Balaram" pitchFamily="2" charset="0"/>
              </a:rPr>
              <a:t> — a leaf; </a:t>
            </a:r>
            <a:r>
              <a:rPr lang="en-US" i="1" dirty="0">
                <a:highlight>
                  <a:srgbClr val="FFFF00"/>
                </a:highlight>
                <a:latin typeface="Balaram" pitchFamily="2" charset="0"/>
                <a:hlinkClick r:id="rId3"/>
              </a:rPr>
              <a:t>puṣpam</a:t>
            </a:r>
            <a:r>
              <a:rPr lang="en-US" dirty="0">
                <a:highlight>
                  <a:srgbClr val="FFFF00"/>
                </a:highlight>
                <a:latin typeface="Balaram" pitchFamily="2" charset="0"/>
              </a:rPr>
              <a:t> — a flower; </a:t>
            </a:r>
            <a:r>
              <a:rPr lang="en-US" i="1" dirty="0">
                <a:highlight>
                  <a:srgbClr val="FFFF00"/>
                </a:highlight>
                <a:latin typeface="Balaram" pitchFamily="2" charset="0"/>
                <a:hlinkClick r:id="rId4"/>
              </a:rPr>
              <a:t>phalam</a:t>
            </a:r>
            <a:r>
              <a:rPr lang="en-US" dirty="0">
                <a:highlight>
                  <a:srgbClr val="FFFF00"/>
                </a:highlight>
                <a:latin typeface="Balaram" pitchFamily="2" charset="0"/>
              </a:rPr>
              <a:t> — a fruit; </a:t>
            </a:r>
            <a:r>
              <a:rPr lang="en-US" i="1" dirty="0">
                <a:highlight>
                  <a:srgbClr val="FFFF00"/>
                </a:highlight>
                <a:latin typeface="Balaram" pitchFamily="2" charset="0"/>
                <a:hlinkClick r:id="rId5"/>
              </a:rPr>
              <a:t>toyam</a:t>
            </a:r>
            <a:r>
              <a:rPr lang="en-US" dirty="0">
                <a:highlight>
                  <a:srgbClr val="FFFF00"/>
                </a:highlight>
                <a:latin typeface="Balaram" pitchFamily="2" charset="0"/>
              </a:rPr>
              <a:t> — water; </a:t>
            </a:r>
            <a:r>
              <a:rPr lang="en-US" i="1" dirty="0">
                <a:latin typeface="Balaram" pitchFamily="2" charset="0"/>
                <a:hlinkClick r:id="rId6"/>
              </a:rPr>
              <a:t>yaḥ</a:t>
            </a:r>
            <a:r>
              <a:rPr lang="en-US" dirty="0">
                <a:latin typeface="Balaram" pitchFamily="2" charset="0"/>
              </a:rPr>
              <a:t> — whoever; </a:t>
            </a:r>
            <a:r>
              <a:rPr lang="en-US" i="1" dirty="0">
                <a:latin typeface="Balaram" pitchFamily="2" charset="0"/>
                <a:hlinkClick r:id="rId7"/>
              </a:rPr>
              <a:t>me</a:t>
            </a:r>
            <a:r>
              <a:rPr lang="en-US" dirty="0">
                <a:latin typeface="Balaram" pitchFamily="2" charset="0"/>
              </a:rPr>
              <a:t> — unto Me; </a:t>
            </a:r>
            <a:r>
              <a:rPr lang="en-US" i="1" dirty="0">
                <a:highlight>
                  <a:srgbClr val="FFFF00"/>
                </a:highlight>
                <a:latin typeface="Balaram" pitchFamily="2" charset="0"/>
                <a:hlinkClick r:id="rId8"/>
              </a:rPr>
              <a:t>bhaktyā</a:t>
            </a:r>
            <a:r>
              <a:rPr lang="en-US" dirty="0">
                <a:highlight>
                  <a:srgbClr val="FFFF00"/>
                </a:highlight>
                <a:latin typeface="Balaram" pitchFamily="2" charset="0"/>
              </a:rPr>
              <a:t> — with devotion</a:t>
            </a:r>
            <a:r>
              <a:rPr lang="en-US" dirty="0">
                <a:latin typeface="Balaram" pitchFamily="2" charset="0"/>
              </a:rPr>
              <a:t>; </a:t>
            </a:r>
            <a:r>
              <a:rPr lang="en-US" i="1" dirty="0">
                <a:latin typeface="Balaram" pitchFamily="2" charset="0"/>
                <a:hlinkClick r:id="rId9"/>
              </a:rPr>
              <a:t>prayacchati</a:t>
            </a:r>
            <a:r>
              <a:rPr lang="en-US" dirty="0">
                <a:latin typeface="Balaram" pitchFamily="2" charset="0"/>
              </a:rPr>
              <a:t> — offers; </a:t>
            </a:r>
            <a:r>
              <a:rPr lang="en-US" i="1" dirty="0">
                <a:latin typeface="Balaram" pitchFamily="2" charset="0"/>
                <a:hlinkClick r:id="rId10"/>
              </a:rPr>
              <a:t>tat</a:t>
            </a:r>
            <a:r>
              <a:rPr lang="en-US" dirty="0">
                <a:latin typeface="Balaram" pitchFamily="2" charset="0"/>
              </a:rPr>
              <a:t> — that; </a:t>
            </a:r>
            <a:r>
              <a:rPr lang="en-US" i="1" dirty="0">
                <a:latin typeface="Balaram" pitchFamily="2" charset="0"/>
                <a:hlinkClick r:id="rId11"/>
              </a:rPr>
              <a:t>aham</a:t>
            </a:r>
            <a:r>
              <a:rPr lang="en-US" dirty="0">
                <a:latin typeface="Balaram" pitchFamily="2" charset="0"/>
              </a:rPr>
              <a:t> — I; </a:t>
            </a:r>
            <a:r>
              <a:rPr lang="en-US" i="1" dirty="0">
                <a:highlight>
                  <a:srgbClr val="FFFF00"/>
                </a:highlight>
                <a:latin typeface="Balaram" pitchFamily="2" charset="0"/>
                <a:hlinkClick r:id="rId12"/>
              </a:rPr>
              <a:t>bhakti</a:t>
            </a:r>
            <a:r>
              <a:rPr lang="en-US" dirty="0">
                <a:highlight>
                  <a:srgbClr val="FFFF00"/>
                </a:highlight>
                <a:latin typeface="Balaram" pitchFamily="2" charset="0"/>
              </a:rPr>
              <a:t>-</a:t>
            </a:r>
            <a:r>
              <a:rPr lang="en-US" i="1" dirty="0">
                <a:highlight>
                  <a:srgbClr val="FFFF00"/>
                </a:highlight>
                <a:latin typeface="Balaram" pitchFamily="2" charset="0"/>
                <a:hlinkClick r:id="rId13"/>
              </a:rPr>
              <a:t>upahṛtam</a:t>
            </a:r>
            <a:r>
              <a:rPr lang="en-US" dirty="0">
                <a:highlight>
                  <a:srgbClr val="FFFF00"/>
                </a:highlight>
                <a:latin typeface="Balaram" pitchFamily="2" charset="0"/>
              </a:rPr>
              <a:t> — offered in devotion; </a:t>
            </a:r>
            <a:r>
              <a:rPr lang="en-US" i="1" dirty="0">
                <a:highlight>
                  <a:srgbClr val="FFFF00"/>
                </a:highlight>
                <a:latin typeface="Balaram" pitchFamily="2" charset="0"/>
                <a:hlinkClick r:id="rId14"/>
              </a:rPr>
              <a:t>aśnāmi</a:t>
            </a:r>
            <a:r>
              <a:rPr lang="en-US" dirty="0">
                <a:highlight>
                  <a:srgbClr val="FFFF00"/>
                </a:highlight>
                <a:latin typeface="Balaram" pitchFamily="2" charset="0"/>
              </a:rPr>
              <a:t> — accept</a:t>
            </a:r>
            <a:r>
              <a:rPr lang="en-US" dirty="0">
                <a:latin typeface="Balaram" pitchFamily="2" charset="0"/>
              </a:rPr>
              <a:t>; </a:t>
            </a:r>
            <a:r>
              <a:rPr lang="en-US" i="1" dirty="0" err="1">
                <a:latin typeface="Balaram" pitchFamily="2" charset="0"/>
                <a:hlinkClick r:id="rId15"/>
              </a:rPr>
              <a:t>prayata</a:t>
            </a:r>
            <a:r>
              <a:rPr lang="en-US" dirty="0" err="1">
                <a:latin typeface="Balaram" pitchFamily="2" charset="0"/>
              </a:rPr>
              <a:t>-</a:t>
            </a:r>
            <a:r>
              <a:rPr lang="en-US" i="1" dirty="0" err="1">
                <a:latin typeface="Balaram" pitchFamily="2" charset="0"/>
                <a:hlinkClick r:id="rId16"/>
              </a:rPr>
              <a:t>ātmanaḥ</a:t>
            </a:r>
            <a:r>
              <a:rPr lang="en-US" dirty="0">
                <a:latin typeface="Balaram" pitchFamily="2" charset="0"/>
              </a:rPr>
              <a:t> — from one in pure consciousness.</a:t>
            </a:r>
            <a:endParaRPr lang="en-US" sz="1600" dirty="0">
              <a:latin typeface="Balaram" pitchFamily="2" charset="0"/>
            </a:endParaRPr>
          </a:p>
        </p:txBody>
      </p:sp>
      <p:sp>
        <p:nvSpPr>
          <p:cNvPr id="6" name="Content Placeholder 2">
            <a:extLst>
              <a:ext uri="{FF2B5EF4-FFF2-40B4-BE49-F238E27FC236}">
                <a16:creationId xmlns:a16="http://schemas.microsoft.com/office/drawing/2014/main" id="{891F49B2-8DEE-7443-8164-5B80A03BB410}"/>
              </a:ext>
            </a:extLst>
          </p:cNvPr>
          <p:cNvSpPr txBox="1">
            <a:spLocks/>
          </p:cNvSpPr>
          <p:nvPr/>
        </p:nvSpPr>
        <p:spPr>
          <a:xfrm>
            <a:off x="775917" y="4182386"/>
            <a:ext cx="10515600" cy="1105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Balaram" pitchFamily="2" charset="0"/>
              </a:rPr>
              <a:t>If one offers Me with love and </a:t>
            </a:r>
            <a:r>
              <a:rPr lang="en-US" b="1" dirty="0">
                <a:highlight>
                  <a:srgbClr val="FFFF00"/>
                </a:highlight>
                <a:latin typeface="Balaram" pitchFamily="2" charset="0"/>
              </a:rPr>
              <a:t>devotion</a:t>
            </a:r>
            <a:r>
              <a:rPr lang="en-US" b="1" dirty="0">
                <a:latin typeface="Balaram" pitchFamily="2" charset="0"/>
              </a:rPr>
              <a:t> a leaf, a flower, a fruit or water, I will </a:t>
            </a:r>
            <a:r>
              <a:rPr lang="en-US" b="1" dirty="0">
                <a:highlight>
                  <a:srgbClr val="FFFF00"/>
                </a:highlight>
                <a:latin typeface="Balaram" pitchFamily="2" charset="0"/>
              </a:rPr>
              <a:t>accept</a:t>
            </a:r>
            <a:r>
              <a:rPr lang="en-US" b="1" dirty="0">
                <a:latin typeface="Balaram" pitchFamily="2" charset="0"/>
              </a:rPr>
              <a:t> it.[BG 12.4]</a:t>
            </a:r>
          </a:p>
          <a:p>
            <a:pPr marL="0" indent="0">
              <a:buNone/>
            </a:pPr>
            <a:endParaRPr lang="en-US" b="1" dirty="0">
              <a:latin typeface="Balaram" pitchFamily="2" charset="0"/>
            </a:endParaRPr>
          </a:p>
          <a:p>
            <a:pPr marL="0" indent="0">
              <a:buNone/>
            </a:pPr>
            <a:endParaRPr lang="en-US" dirty="0">
              <a:latin typeface="Balaram" pitchFamily="2" charset="0"/>
            </a:endParaRPr>
          </a:p>
        </p:txBody>
      </p:sp>
      <p:sp>
        <p:nvSpPr>
          <p:cNvPr id="7" name="Content Placeholder 2">
            <a:extLst>
              <a:ext uri="{FF2B5EF4-FFF2-40B4-BE49-F238E27FC236}">
                <a16:creationId xmlns:a16="http://schemas.microsoft.com/office/drawing/2014/main" id="{7010CB2C-4A22-8F4D-BAEB-6C2A32D09D7A}"/>
              </a:ext>
            </a:extLst>
          </p:cNvPr>
          <p:cNvSpPr txBox="1">
            <a:spLocks/>
          </p:cNvSpPr>
          <p:nvPr/>
        </p:nvSpPr>
        <p:spPr>
          <a:xfrm>
            <a:off x="904464" y="5177623"/>
            <a:ext cx="10515600" cy="11052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The important element, in preparation, in serving and in offering, is to </a:t>
            </a:r>
            <a:r>
              <a:rPr lang="en-US" dirty="0">
                <a:highlight>
                  <a:srgbClr val="FFFF00"/>
                </a:highlight>
              </a:rPr>
              <a:t>act with love for </a:t>
            </a:r>
            <a:r>
              <a:rPr lang="en-US" dirty="0" err="1">
                <a:highlight>
                  <a:srgbClr val="FFFF00"/>
                </a:highlight>
              </a:rPr>
              <a:t>Kṛṣṇa</a:t>
            </a:r>
            <a:r>
              <a:rPr lang="en-US" dirty="0"/>
              <a:t>.</a:t>
            </a:r>
            <a:endParaRPr lang="en-US" b="1" dirty="0">
              <a:latin typeface="Balaram" pitchFamily="2" charset="0"/>
            </a:endParaRPr>
          </a:p>
          <a:p>
            <a:pPr marL="0" indent="0">
              <a:buNone/>
            </a:pPr>
            <a:endParaRPr lang="en-US" b="1" dirty="0">
              <a:latin typeface="Balaram" pitchFamily="2" charset="0"/>
            </a:endParaRPr>
          </a:p>
          <a:p>
            <a:pPr marL="0" indent="0">
              <a:buNone/>
            </a:pPr>
            <a:endParaRPr lang="en-US" dirty="0">
              <a:latin typeface="Balaram" pitchFamily="2" charset="0"/>
            </a:endParaRPr>
          </a:p>
        </p:txBody>
      </p:sp>
    </p:spTree>
    <p:extLst>
      <p:ext uri="{BB962C8B-B14F-4D97-AF65-F5344CB8AC3E}">
        <p14:creationId xmlns:p14="http://schemas.microsoft.com/office/powerpoint/2010/main" val="33109978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44BF9AC-313B-494A-A146-164D07BAC98C}"/>
              </a:ext>
            </a:extLst>
          </p:cNvPr>
          <p:cNvSpPr>
            <a:spLocks noGrp="1"/>
          </p:cNvSpPr>
          <p:nvPr>
            <p:ph type="title"/>
          </p:nvPr>
        </p:nvSpPr>
        <p:spPr>
          <a:xfrm>
            <a:off x="1043631" y="809898"/>
            <a:ext cx="9942716" cy="1554480"/>
          </a:xfrm>
        </p:spPr>
        <p:txBody>
          <a:bodyPr anchor="ctr">
            <a:normAutofit/>
          </a:bodyPr>
          <a:lstStyle/>
          <a:p>
            <a:r>
              <a:rPr lang="en-US" sz="4800"/>
              <a:t>Advantage of Deity Worship with Love</a:t>
            </a:r>
          </a:p>
        </p:txBody>
      </p:sp>
      <p:sp>
        <p:nvSpPr>
          <p:cNvPr id="3" name="Content Placeholder 2">
            <a:extLst>
              <a:ext uri="{FF2B5EF4-FFF2-40B4-BE49-F238E27FC236}">
                <a16:creationId xmlns:a16="http://schemas.microsoft.com/office/drawing/2014/main" id="{909D9A9F-A6A5-7C4E-8BE8-B8611B0EB8AE}"/>
              </a:ext>
            </a:extLst>
          </p:cNvPr>
          <p:cNvSpPr>
            <a:spLocks noGrp="1"/>
          </p:cNvSpPr>
          <p:nvPr>
            <p:ph idx="1"/>
          </p:nvPr>
        </p:nvSpPr>
        <p:spPr>
          <a:xfrm>
            <a:off x="1045028" y="3017522"/>
            <a:ext cx="9941319" cy="3124658"/>
          </a:xfrm>
        </p:spPr>
        <p:txBody>
          <a:bodyPr anchor="ctr">
            <a:normAutofit/>
          </a:bodyPr>
          <a:lstStyle/>
          <a:p>
            <a:r>
              <a:rPr lang="en-US" sz="2400"/>
              <a:t>Direct service to Lord leading to </a:t>
            </a:r>
            <a:r>
              <a:rPr lang="en-US" sz="2400">
                <a:highlight>
                  <a:srgbClr val="FFFF00"/>
                </a:highlight>
              </a:rPr>
              <a:t>highest</a:t>
            </a:r>
            <a:r>
              <a:rPr lang="en-US" sz="2400"/>
              <a:t> perfection in life </a:t>
            </a:r>
          </a:p>
          <a:p>
            <a:r>
              <a:rPr lang="en-US" sz="2400"/>
              <a:t>Lord </a:t>
            </a:r>
            <a:r>
              <a:rPr lang="en-US" sz="2400">
                <a:highlight>
                  <a:srgbClr val="FFFF00"/>
                </a:highlight>
              </a:rPr>
              <a:t>accepts</a:t>
            </a:r>
            <a:r>
              <a:rPr lang="en-US" sz="2400"/>
              <a:t> the services when offered with affection [BG 9.26]</a:t>
            </a:r>
          </a:p>
          <a:p>
            <a:r>
              <a:rPr lang="en-US" sz="2400"/>
              <a:t>Leads to </a:t>
            </a:r>
            <a:r>
              <a:rPr lang="en-US" sz="2400">
                <a:highlight>
                  <a:srgbClr val="FFFF00"/>
                </a:highlight>
              </a:rPr>
              <a:t>liberation</a:t>
            </a:r>
            <a:r>
              <a:rPr lang="en-US" sz="2400"/>
              <a:t> from bondage of work [BG 3.9]</a:t>
            </a:r>
          </a:p>
          <a:p>
            <a:r>
              <a:rPr lang="en-US" sz="2400">
                <a:highlight>
                  <a:srgbClr val="FFFF00"/>
                </a:highlight>
              </a:rPr>
              <a:t>Enter</a:t>
            </a:r>
            <a:r>
              <a:rPr lang="en-US" sz="2400"/>
              <a:t> the kingdom of God </a:t>
            </a:r>
            <a:r>
              <a:rPr lang="en-US" sz="2400" i="1"/>
              <a:t>bhaktyā mām abhijānāti </a:t>
            </a:r>
            <a:r>
              <a:rPr lang="en-US" sz="2400"/>
              <a:t>[BG 18.55]</a:t>
            </a:r>
          </a:p>
          <a:p>
            <a:r>
              <a:rPr lang="en-US" sz="2400">
                <a:highlight>
                  <a:srgbClr val="FFFF00"/>
                </a:highlight>
              </a:rPr>
              <a:t>Simple</a:t>
            </a:r>
            <a:r>
              <a:rPr lang="en-US" sz="2400"/>
              <a:t> and easy process; Can be done by rich or poor alike</a:t>
            </a:r>
          </a:p>
          <a:p>
            <a:pPr marL="0" indent="0">
              <a:buNone/>
            </a:pPr>
            <a:endParaRPr lang="en-US" sz="2400"/>
          </a:p>
          <a:p>
            <a:endParaRPr lang="en-US" sz="2400"/>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8903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2" name="Rectangle 2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Rectangle 2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0710692-80AC-D146-86A5-93AC6AAFB523}"/>
              </a:ext>
            </a:extLst>
          </p:cNvPr>
          <p:cNvSpPr>
            <a:spLocks noGrp="1"/>
          </p:cNvSpPr>
          <p:nvPr>
            <p:ph type="title"/>
          </p:nvPr>
        </p:nvSpPr>
        <p:spPr>
          <a:xfrm>
            <a:off x="1043631" y="809898"/>
            <a:ext cx="9942716" cy="1554480"/>
          </a:xfrm>
        </p:spPr>
        <p:txBody>
          <a:bodyPr anchor="ctr">
            <a:normAutofit/>
          </a:bodyPr>
          <a:lstStyle/>
          <a:p>
            <a:r>
              <a:rPr lang="en-US" sz="4800">
                <a:latin typeface="Balaram" pitchFamily="2" charset="0"/>
              </a:rPr>
              <a:t>Spiritual Progress </a:t>
            </a:r>
          </a:p>
        </p:txBody>
      </p:sp>
      <p:sp>
        <p:nvSpPr>
          <p:cNvPr id="3" name="Content Placeholder 2">
            <a:extLst>
              <a:ext uri="{FF2B5EF4-FFF2-40B4-BE49-F238E27FC236}">
                <a16:creationId xmlns:a16="http://schemas.microsoft.com/office/drawing/2014/main" id="{A39B1CE0-009D-A140-A8D7-AF8A903FBDE9}"/>
              </a:ext>
            </a:extLst>
          </p:cNvPr>
          <p:cNvSpPr>
            <a:spLocks noGrp="1"/>
          </p:cNvSpPr>
          <p:nvPr>
            <p:ph idx="1"/>
          </p:nvPr>
        </p:nvSpPr>
        <p:spPr>
          <a:xfrm>
            <a:off x="1043632" y="2792898"/>
            <a:ext cx="9942716" cy="3349282"/>
          </a:xfrm>
        </p:spPr>
        <p:txBody>
          <a:bodyPr anchor="ctr">
            <a:normAutofit/>
          </a:bodyPr>
          <a:lstStyle/>
          <a:p>
            <a:r>
              <a:rPr lang="en-US" sz="2200" b="1" dirty="0">
                <a:latin typeface="Balaram" pitchFamily="2" charset="0"/>
              </a:rPr>
              <a:t>Two types of bhakti </a:t>
            </a:r>
            <a:r>
              <a:rPr lang="en-US" sz="2200" dirty="0">
                <a:latin typeface="Balaram" pitchFamily="2" charset="0"/>
              </a:rPr>
              <a:t>– </a:t>
            </a:r>
            <a:r>
              <a:rPr lang="en-US" sz="2200" i="1" dirty="0">
                <a:latin typeface="Balaram" pitchFamily="2" charset="0"/>
              </a:rPr>
              <a:t>raga</a:t>
            </a:r>
            <a:r>
              <a:rPr lang="en-US" sz="2200" dirty="0">
                <a:latin typeface="Balaram" pitchFamily="2" charset="0"/>
              </a:rPr>
              <a:t> or </a:t>
            </a:r>
            <a:r>
              <a:rPr lang="en-US" sz="2200" i="1" dirty="0">
                <a:latin typeface="Balaram" pitchFamily="2" charset="0"/>
              </a:rPr>
              <a:t>sadhana</a:t>
            </a:r>
            <a:r>
              <a:rPr lang="en-US" sz="2200" dirty="0">
                <a:latin typeface="Balaram" pitchFamily="2" charset="0"/>
              </a:rPr>
              <a:t> bhakti</a:t>
            </a:r>
          </a:p>
          <a:p>
            <a:pPr lvl="1"/>
            <a:r>
              <a:rPr lang="en-US" sz="2200" dirty="0">
                <a:latin typeface="Balaram" pitchFamily="2" charset="0"/>
              </a:rPr>
              <a:t>full attachment in love to the Supreme</a:t>
            </a:r>
          </a:p>
          <a:p>
            <a:pPr lvl="1"/>
            <a:r>
              <a:rPr lang="en-US" sz="2200" dirty="0">
                <a:highlight>
                  <a:srgbClr val="FFFF00"/>
                </a:highlight>
                <a:latin typeface="Balaram" pitchFamily="2" charset="0"/>
              </a:rPr>
              <a:t>regulative principles</a:t>
            </a:r>
          </a:p>
          <a:p>
            <a:r>
              <a:rPr lang="en-US" sz="2200" b="1" dirty="0">
                <a:latin typeface="Balaram" pitchFamily="2" charset="0"/>
              </a:rPr>
              <a:t>Two processes </a:t>
            </a:r>
          </a:p>
          <a:p>
            <a:pPr lvl="1"/>
            <a:r>
              <a:rPr lang="en-US" sz="2200" b="1" dirty="0">
                <a:highlight>
                  <a:srgbClr val="FFFF00"/>
                </a:highlight>
                <a:latin typeface="Balaram" pitchFamily="2" charset="0"/>
              </a:rPr>
              <a:t>Direct</a:t>
            </a:r>
            <a:r>
              <a:rPr lang="en-US" sz="2200" b="1" dirty="0">
                <a:latin typeface="Balaram" pitchFamily="2" charset="0"/>
              </a:rPr>
              <a:t>: </a:t>
            </a:r>
            <a:r>
              <a:rPr lang="en-US" sz="2200" dirty="0">
                <a:latin typeface="Balaram" pitchFamily="2" charset="0"/>
              </a:rPr>
              <a:t>Devotional Service in Krishna Consciousness</a:t>
            </a:r>
          </a:p>
          <a:p>
            <a:pPr lvl="1"/>
            <a:r>
              <a:rPr lang="en-US" sz="2200" b="1" dirty="0">
                <a:latin typeface="Balaram" pitchFamily="2" charset="0"/>
              </a:rPr>
              <a:t>Indirect: </a:t>
            </a:r>
          </a:p>
          <a:p>
            <a:pPr lvl="2"/>
            <a:r>
              <a:rPr lang="en-US" sz="2200" dirty="0">
                <a:latin typeface="Balaram" pitchFamily="2" charset="0"/>
              </a:rPr>
              <a:t>Perform Duty Selflessly &gt;&gt; Knowledge &gt;&gt; Meditation &gt;&gt; Understand Krishna</a:t>
            </a:r>
          </a:p>
          <a:p>
            <a:endParaRPr lang="en-US" sz="2200" dirty="0">
              <a:latin typeface="Balaram" pitchFamily="2" charset="0"/>
            </a:endParaRPr>
          </a:p>
        </p:txBody>
      </p:sp>
      <p:cxnSp>
        <p:nvCxnSpPr>
          <p:cNvPr id="28" name="Straight Connector 2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470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4" name="Rectangle 74">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E1813A-8BB1-D545-9CDB-D16F3103A9CC}"/>
              </a:ext>
            </a:extLst>
          </p:cNvPr>
          <p:cNvSpPr>
            <a:spLocks noGrp="1"/>
          </p:cNvSpPr>
          <p:nvPr>
            <p:ph type="title"/>
          </p:nvPr>
        </p:nvSpPr>
        <p:spPr>
          <a:xfrm>
            <a:off x="589560" y="856180"/>
            <a:ext cx="4560584" cy="1128068"/>
          </a:xfrm>
        </p:spPr>
        <p:txBody>
          <a:bodyPr anchor="ctr">
            <a:normAutofit/>
          </a:bodyPr>
          <a:lstStyle/>
          <a:p>
            <a:r>
              <a:rPr lang="en-US" sz="4000">
                <a:latin typeface="Balaram" pitchFamily="2" charset="0"/>
              </a:rPr>
              <a:t>Yoga Ladder</a:t>
            </a:r>
          </a:p>
        </p:txBody>
      </p:sp>
      <p:grpSp>
        <p:nvGrpSpPr>
          <p:cNvPr id="9225" name="Group 76">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8" name="Rectangle 77">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26" name="Rectangle 78">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1" name="Rectangle 80">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5A9200E-69AC-714C-8C9A-7E944FDC5906}"/>
              </a:ext>
            </a:extLst>
          </p:cNvPr>
          <p:cNvSpPr>
            <a:spLocks noGrp="1"/>
          </p:cNvSpPr>
          <p:nvPr>
            <p:ph idx="1"/>
          </p:nvPr>
        </p:nvSpPr>
        <p:spPr>
          <a:xfrm>
            <a:off x="590719" y="2330505"/>
            <a:ext cx="4559425" cy="3979585"/>
          </a:xfrm>
        </p:spPr>
        <p:txBody>
          <a:bodyPr anchor="ctr">
            <a:normAutofit/>
          </a:bodyPr>
          <a:lstStyle/>
          <a:p>
            <a:r>
              <a:rPr lang="en-US" sz="1600" i="1" dirty="0" err="1">
                <a:highlight>
                  <a:srgbClr val="FFFF00"/>
                </a:highlight>
              </a:rPr>
              <a:t>mayy</a:t>
            </a:r>
            <a:r>
              <a:rPr lang="en-US" sz="1600" i="1" dirty="0">
                <a:highlight>
                  <a:srgbClr val="FFFF00"/>
                </a:highlight>
              </a:rPr>
              <a:t> </a:t>
            </a:r>
            <a:r>
              <a:rPr lang="en-US" sz="1600" i="1" dirty="0" err="1">
                <a:highlight>
                  <a:srgbClr val="FFFF00"/>
                </a:highlight>
              </a:rPr>
              <a:t>eva</a:t>
            </a:r>
            <a:r>
              <a:rPr lang="en-US" sz="1600" i="1" dirty="0">
                <a:highlight>
                  <a:srgbClr val="FFFF00"/>
                </a:highlight>
              </a:rPr>
              <a:t> mana </a:t>
            </a:r>
            <a:r>
              <a:rPr lang="en-US" sz="1600" i="1" dirty="0" err="1">
                <a:highlight>
                  <a:srgbClr val="FFFF00"/>
                </a:highlight>
              </a:rPr>
              <a:t>ādhatsva</a:t>
            </a:r>
            <a:r>
              <a:rPr lang="en-US" sz="1600" i="1" dirty="0">
                <a:highlight>
                  <a:srgbClr val="FFFF00"/>
                </a:highlight>
              </a:rPr>
              <a:t> </a:t>
            </a:r>
            <a:r>
              <a:rPr lang="en-US" sz="1600" i="1" dirty="0" err="1">
                <a:highlight>
                  <a:srgbClr val="FFFF00"/>
                </a:highlight>
              </a:rPr>
              <a:t>mayi</a:t>
            </a:r>
            <a:r>
              <a:rPr lang="en-US" sz="1600" i="1" dirty="0">
                <a:highlight>
                  <a:srgbClr val="FFFF00"/>
                </a:highlight>
              </a:rPr>
              <a:t> </a:t>
            </a:r>
            <a:r>
              <a:rPr lang="en-US" sz="1600" i="1" dirty="0" err="1">
                <a:highlight>
                  <a:srgbClr val="FFFF00"/>
                </a:highlight>
              </a:rPr>
              <a:t>buddhiṁ</a:t>
            </a:r>
            <a:r>
              <a:rPr lang="en-US" sz="1600" i="1" dirty="0">
                <a:highlight>
                  <a:srgbClr val="FFFF00"/>
                </a:highlight>
              </a:rPr>
              <a:t> </a:t>
            </a:r>
            <a:r>
              <a:rPr lang="en-US" sz="1600" i="1" dirty="0" err="1">
                <a:highlight>
                  <a:srgbClr val="FFFF00"/>
                </a:highlight>
              </a:rPr>
              <a:t>niveśaya</a:t>
            </a:r>
            <a:endParaRPr lang="en-US" sz="1600" i="1" dirty="0">
              <a:highlight>
                <a:srgbClr val="FFFF00"/>
              </a:highlight>
            </a:endParaRPr>
          </a:p>
          <a:p>
            <a:pPr lvl="1"/>
            <a:r>
              <a:rPr lang="en-US" sz="1600" i="1" dirty="0" err="1">
                <a:highlight>
                  <a:srgbClr val="00FFFF"/>
                </a:highlight>
              </a:rPr>
              <a:t>abhyāsa-yogena</a:t>
            </a:r>
            <a:r>
              <a:rPr lang="en-US" sz="1600" i="1" dirty="0">
                <a:highlight>
                  <a:srgbClr val="00FFFF"/>
                </a:highlight>
              </a:rPr>
              <a:t> &gt;&gt; </a:t>
            </a:r>
            <a:r>
              <a:rPr lang="en-US" sz="1600" i="1" dirty="0" err="1">
                <a:highlight>
                  <a:srgbClr val="00FFFF"/>
                </a:highlight>
              </a:rPr>
              <a:t>mām</a:t>
            </a:r>
            <a:r>
              <a:rPr lang="en-US" sz="1600" i="1" dirty="0">
                <a:highlight>
                  <a:srgbClr val="00FFFF"/>
                </a:highlight>
              </a:rPr>
              <a:t> </a:t>
            </a:r>
            <a:r>
              <a:rPr lang="en-US" sz="1600" i="1" dirty="0" err="1">
                <a:highlight>
                  <a:srgbClr val="00FFFF"/>
                </a:highlight>
              </a:rPr>
              <a:t>icchāptuṁ</a:t>
            </a:r>
            <a:endParaRPr lang="en-US" sz="1600" i="1" dirty="0">
              <a:highlight>
                <a:srgbClr val="00FFFF"/>
              </a:highlight>
            </a:endParaRPr>
          </a:p>
          <a:p>
            <a:pPr lvl="2"/>
            <a:r>
              <a:rPr lang="en-US" sz="1600" i="1" dirty="0">
                <a:highlight>
                  <a:srgbClr val="00FF00"/>
                </a:highlight>
              </a:rPr>
              <a:t>mat-karma-paramo bhava / </a:t>
            </a:r>
            <a:r>
              <a:rPr lang="en-US" sz="1600" i="1" dirty="0" err="1">
                <a:highlight>
                  <a:srgbClr val="00FF00"/>
                </a:highlight>
              </a:rPr>
              <a:t>kartuṁ</a:t>
            </a:r>
            <a:r>
              <a:rPr lang="en-US" sz="1600" i="1" dirty="0">
                <a:highlight>
                  <a:srgbClr val="00FF00"/>
                </a:highlight>
              </a:rPr>
              <a:t> mad-</a:t>
            </a:r>
            <a:r>
              <a:rPr lang="en-US" sz="1600" i="1" dirty="0" err="1">
                <a:highlight>
                  <a:srgbClr val="00FF00"/>
                </a:highlight>
              </a:rPr>
              <a:t>yogam</a:t>
            </a:r>
            <a:r>
              <a:rPr lang="en-US" sz="1600" i="1" dirty="0">
                <a:highlight>
                  <a:srgbClr val="00FF00"/>
                </a:highlight>
              </a:rPr>
              <a:t> </a:t>
            </a:r>
            <a:r>
              <a:rPr lang="en-US" sz="1600" i="1" dirty="0" err="1">
                <a:highlight>
                  <a:srgbClr val="00FF00"/>
                </a:highlight>
              </a:rPr>
              <a:t>āśritaḥ</a:t>
            </a:r>
            <a:r>
              <a:rPr lang="en-US" sz="1600" i="1" dirty="0">
                <a:highlight>
                  <a:srgbClr val="00FF00"/>
                </a:highlight>
              </a:rPr>
              <a:t> &gt;&gt; </a:t>
            </a:r>
            <a:r>
              <a:rPr lang="en-US" sz="1600" i="1" dirty="0" err="1">
                <a:highlight>
                  <a:srgbClr val="00FF00"/>
                </a:highlight>
              </a:rPr>
              <a:t>siddhim</a:t>
            </a:r>
            <a:r>
              <a:rPr lang="en-US" sz="1600" i="1" dirty="0">
                <a:highlight>
                  <a:srgbClr val="00FF00"/>
                </a:highlight>
              </a:rPr>
              <a:t> </a:t>
            </a:r>
            <a:r>
              <a:rPr lang="en-US" sz="1600" i="1" dirty="0" err="1">
                <a:highlight>
                  <a:srgbClr val="00FF00"/>
                </a:highlight>
              </a:rPr>
              <a:t>avāpsyasi</a:t>
            </a:r>
            <a:endParaRPr lang="en-US" sz="1600" i="1" dirty="0">
              <a:highlight>
                <a:srgbClr val="00FF00"/>
              </a:highlight>
            </a:endParaRPr>
          </a:p>
          <a:p>
            <a:pPr lvl="3"/>
            <a:r>
              <a:rPr lang="en-US" sz="1600" i="1" dirty="0" err="1">
                <a:highlight>
                  <a:srgbClr val="C0C0C0"/>
                </a:highlight>
              </a:rPr>
              <a:t>sarva</a:t>
            </a:r>
            <a:r>
              <a:rPr lang="en-US" sz="1600" i="1" dirty="0">
                <a:highlight>
                  <a:srgbClr val="C0C0C0"/>
                </a:highlight>
              </a:rPr>
              <a:t>-karma-</a:t>
            </a:r>
            <a:r>
              <a:rPr lang="en-US" sz="1600" i="1" dirty="0" err="1">
                <a:highlight>
                  <a:srgbClr val="C0C0C0"/>
                </a:highlight>
              </a:rPr>
              <a:t>phala</a:t>
            </a:r>
            <a:r>
              <a:rPr lang="en-US" sz="1600" i="1" dirty="0">
                <a:highlight>
                  <a:srgbClr val="C0C0C0"/>
                </a:highlight>
              </a:rPr>
              <a:t>-</a:t>
            </a:r>
            <a:r>
              <a:rPr lang="en-US" sz="1600" i="1" dirty="0" err="1">
                <a:highlight>
                  <a:srgbClr val="C0C0C0"/>
                </a:highlight>
              </a:rPr>
              <a:t>tyāgaṁ</a:t>
            </a:r>
            <a:endParaRPr lang="en-US" sz="1600" i="1" dirty="0">
              <a:highlight>
                <a:srgbClr val="C0C0C0"/>
              </a:highlight>
            </a:endParaRPr>
          </a:p>
          <a:p>
            <a:pPr marL="1371600" lvl="3" indent="0">
              <a:buNone/>
            </a:pPr>
            <a:endParaRPr lang="en-US" sz="1600" b="1" dirty="0"/>
          </a:p>
          <a:p>
            <a:r>
              <a:rPr lang="en-US" sz="1600" b="1" dirty="0">
                <a:highlight>
                  <a:srgbClr val="FFFF00"/>
                </a:highlight>
              </a:rPr>
              <a:t>Fix your mind upon Me without deviation [12.8]</a:t>
            </a:r>
          </a:p>
          <a:p>
            <a:pPr lvl="1"/>
            <a:r>
              <a:rPr lang="en-US" sz="1600" b="1" dirty="0">
                <a:highlight>
                  <a:srgbClr val="00FFFF"/>
                </a:highlight>
              </a:rPr>
              <a:t>Follow the regulative principles of bhakti-yoga &gt;&gt; develop a desire to attain Me [12.9]</a:t>
            </a:r>
          </a:p>
          <a:p>
            <a:pPr lvl="2"/>
            <a:r>
              <a:rPr lang="en-US" sz="1600" b="1" dirty="0">
                <a:highlight>
                  <a:srgbClr val="00FF00"/>
                </a:highlight>
              </a:rPr>
              <a:t>Try to work for Me &gt;&gt; come to the perfect stage [12.10]</a:t>
            </a:r>
          </a:p>
          <a:p>
            <a:pPr lvl="3"/>
            <a:r>
              <a:rPr lang="en-US" sz="1600" b="1" dirty="0">
                <a:highlight>
                  <a:srgbClr val="C0C0C0"/>
                </a:highlight>
              </a:rPr>
              <a:t>Act giving up all results of your work  &gt;&gt; be self-situated [12.11]</a:t>
            </a:r>
            <a:endParaRPr lang="en-US" sz="1600" dirty="0">
              <a:highlight>
                <a:srgbClr val="C0C0C0"/>
              </a:highlight>
            </a:endParaRPr>
          </a:p>
        </p:txBody>
      </p:sp>
      <p:sp>
        <p:nvSpPr>
          <p:cNvPr id="83" name="Rectangle 82">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Image">
            <a:extLst>
              <a:ext uri="{FF2B5EF4-FFF2-40B4-BE49-F238E27FC236}">
                <a16:creationId xmlns:a16="http://schemas.microsoft.com/office/drawing/2014/main" id="{A0022D74-2634-194E-8AA7-1E1615AB9D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3065"/>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9858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094554-BE53-AC46-BD85-FCA3ED182888}"/>
              </a:ext>
            </a:extLst>
          </p:cNvPr>
          <p:cNvSpPr>
            <a:spLocks noGrp="1"/>
          </p:cNvSpPr>
          <p:nvPr>
            <p:ph type="title"/>
          </p:nvPr>
        </p:nvSpPr>
        <p:spPr>
          <a:xfrm>
            <a:off x="589560" y="856180"/>
            <a:ext cx="4560584" cy="1128068"/>
          </a:xfrm>
        </p:spPr>
        <p:txBody>
          <a:bodyPr anchor="ctr">
            <a:normAutofit/>
          </a:bodyPr>
          <a:lstStyle/>
          <a:p>
            <a:r>
              <a:rPr lang="en-US" sz="3700">
                <a:latin typeface="Balaram" pitchFamily="2" charset="0"/>
              </a:rPr>
              <a:t>Regulative principle leads to love of God</a:t>
            </a: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F9A7AE-9DF2-744A-A434-FA3DE5D6B481}"/>
              </a:ext>
            </a:extLst>
          </p:cNvPr>
          <p:cNvSpPr>
            <a:spLocks noGrp="1"/>
          </p:cNvSpPr>
          <p:nvPr>
            <p:ph idx="1"/>
          </p:nvPr>
        </p:nvSpPr>
        <p:spPr>
          <a:xfrm>
            <a:off x="590719" y="2330505"/>
            <a:ext cx="4559425" cy="3979585"/>
          </a:xfrm>
        </p:spPr>
        <p:txBody>
          <a:bodyPr anchor="ctr">
            <a:normAutofit/>
          </a:bodyPr>
          <a:lstStyle/>
          <a:p>
            <a:pPr marL="0" indent="0">
              <a:buNone/>
            </a:pPr>
            <a:r>
              <a:rPr lang="en-US" sz="1600" dirty="0">
                <a:latin typeface="Balaram" pitchFamily="2" charset="0"/>
              </a:rPr>
              <a:t>To practice the regulative principles of </a:t>
            </a:r>
            <a:r>
              <a:rPr lang="en-US" sz="1600" i="1" dirty="0">
                <a:latin typeface="Balaram" pitchFamily="2" charset="0"/>
              </a:rPr>
              <a:t>bhakti-yoga</a:t>
            </a:r>
            <a:r>
              <a:rPr lang="en-US" sz="1600" dirty="0">
                <a:latin typeface="Balaram" pitchFamily="2" charset="0"/>
              </a:rPr>
              <a:t> one should, under the </a:t>
            </a:r>
            <a:r>
              <a:rPr lang="en-US" sz="1600" dirty="0">
                <a:highlight>
                  <a:srgbClr val="FFFF00"/>
                </a:highlight>
                <a:latin typeface="Balaram" pitchFamily="2" charset="0"/>
              </a:rPr>
              <a:t>guidance</a:t>
            </a:r>
            <a:r>
              <a:rPr lang="en-US" sz="1600" dirty="0">
                <a:latin typeface="Balaram" pitchFamily="2" charset="0"/>
              </a:rPr>
              <a:t> of an expert spiritual master, </a:t>
            </a:r>
            <a:r>
              <a:rPr lang="en-US" sz="1600" dirty="0">
                <a:highlight>
                  <a:srgbClr val="FFFF00"/>
                </a:highlight>
                <a:latin typeface="Balaram" pitchFamily="2" charset="0"/>
              </a:rPr>
              <a:t>follow</a:t>
            </a:r>
            <a:r>
              <a:rPr lang="en-US" sz="1600" dirty="0">
                <a:latin typeface="Balaram" pitchFamily="2" charset="0"/>
              </a:rPr>
              <a:t> certain principles: one should </a:t>
            </a:r>
            <a:r>
              <a:rPr lang="en-US" sz="1600" dirty="0">
                <a:highlight>
                  <a:srgbClr val="FFFF00"/>
                </a:highlight>
                <a:latin typeface="Balaram" pitchFamily="2" charset="0"/>
              </a:rPr>
              <a:t>rise early</a:t>
            </a:r>
            <a:r>
              <a:rPr lang="en-US" sz="1600" dirty="0">
                <a:latin typeface="Balaram" pitchFamily="2" charset="0"/>
              </a:rPr>
              <a:t> in the morning, take </a:t>
            </a:r>
            <a:r>
              <a:rPr lang="en-US" sz="1600" dirty="0">
                <a:highlight>
                  <a:srgbClr val="FFFF00"/>
                </a:highlight>
                <a:latin typeface="Balaram" pitchFamily="2" charset="0"/>
              </a:rPr>
              <a:t>bath</a:t>
            </a:r>
            <a:r>
              <a:rPr lang="en-US" sz="1600" dirty="0">
                <a:latin typeface="Balaram" pitchFamily="2" charset="0"/>
              </a:rPr>
              <a:t>, enter the </a:t>
            </a:r>
            <a:r>
              <a:rPr lang="en-US" sz="1600" dirty="0">
                <a:highlight>
                  <a:srgbClr val="FFFF00"/>
                </a:highlight>
                <a:latin typeface="Balaram" pitchFamily="2" charset="0"/>
              </a:rPr>
              <a:t>temple</a:t>
            </a:r>
            <a:r>
              <a:rPr lang="en-US" sz="1600" dirty="0">
                <a:latin typeface="Balaram" pitchFamily="2" charset="0"/>
              </a:rPr>
              <a:t> and offer </a:t>
            </a:r>
            <a:r>
              <a:rPr lang="en-US" sz="1600" dirty="0">
                <a:highlight>
                  <a:srgbClr val="FFFF00"/>
                </a:highlight>
                <a:latin typeface="Balaram" pitchFamily="2" charset="0"/>
              </a:rPr>
              <a:t>prayers</a:t>
            </a:r>
            <a:r>
              <a:rPr lang="en-US" sz="1600" dirty="0">
                <a:latin typeface="Balaram" pitchFamily="2" charset="0"/>
              </a:rPr>
              <a:t> and </a:t>
            </a:r>
            <a:r>
              <a:rPr lang="en-US" sz="1600" dirty="0">
                <a:highlight>
                  <a:srgbClr val="FFFF00"/>
                </a:highlight>
                <a:latin typeface="Balaram" pitchFamily="2" charset="0"/>
              </a:rPr>
              <a:t>chant</a:t>
            </a:r>
            <a:r>
              <a:rPr lang="en-US" sz="1600" dirty="0">
                <a:latin typeface="Balaram" pitchFamily="2" charset="0"/>
              </a:rPr>
              <a:t> Hare </a:t>
            </a:r>
            <a:r>
              <a:rPr lang="en-US" sz="1600" dirty="0" err="1">
                <a:latin typeface="Balaram" pitchFamily="2" charset="0"/>
              </a:rPr>
              <a:t>Kṛṣṇa</a:t>
            </a:r>
            <a:r>
              <a:rPr lang="en-US" sz="1600" dirty="0">
                <a:latin typeface="Balaram" pitchFamily="2" charset="0"/>
              </a:rPr>
              <a:t>, then collect </a:t>
            </a:r>
            <a:r>
              <a:rPr lang="en-US" sz="1600" dirty="0">
                <a:highlight>
                  <a:srgbClr val="FFFF00"/>
                </a:highlight>
                <a:latin typeface="Balaram" pitchFamily="2" charset="0"/>
              </a:rPr>
              <a:t>flowers</a:t>
            </a:r>
            <a:r>
              <a:rPr lang="en-US" sz="1600" dirty="0">
                <a:latin typeface="Balaram" pitchFamily="2" charset="0"/>
              </a:rPr>
              <a:t> to offer to the Deity, </a:t>
            </a:r>
            <a:r>
              <a:rPr lang="en-US" sz="1600" dirty="0">
                <a:highlight>
                  <a:srgbClr val="FFFF00"/>
                </a:highlight>
                <a:latin typeface="Balaram" pitchFamily="2" charset="0"/>
              </a:rPr>
              <a:t>cook</a:t>
            </a:r>
            <a:r>
              <a:rPr lang="en-US" sz="1600" dirty="0">
                <a:latin typeface="Balaram" pitchFamily="2" charset="0"/>
              </a:rPr>
              <a:t> foodstuffs to offer to the Deity, </a:t>
            </a:r>
            <a:r>
              <a:rPr lang="en-US" sz="1600" dirty="0">
                <a:highlight>
                  <a:srgbClr val="FFFF00"/>
                </a:highlight>
                <a:latin typeface="Balaram" pitchFamily="2" charset="0"/>
              </a:rPr>
              <a:t>take </a:t>
            </a:r>
            <a:r>
              <a:rPr lang="en-US" sz="1600" i="1" dirty="0" err="1">
                <a:highlight>
                  <a:srgbClr val="FFFF00"/>
                </a:highlight>
                <a:latin typeface="Balaram" pitchFamily="2" charset="0"/>
              </a:rPr>
              <a:t>prasādam</a:t>
            </a:r>
            <a:r>
              <a:rPr lang="en-US" sz="1600" i="1" dirty="0">
                <a:latin typeface="Balaram" pitchFamily="2" charset="0"/>
              </a:rPr>
              <a:t>,</a:t>
            </a:r>
            <a:r>
              <a:rPr lang="en-US" sz="1600" dirty="0">
                <a:latin typeface="Balaram" pitchFamily="2" charset="0"/>
              </a:rPr>
              <a:t> and so on. There are various rules and regulations which one should follow. And one should </a:t>
            </a:r>
            <a:r>
              <a:rPr lang="en-US" sz="1600" dirty="0">
                <a:highlight>
                  <a:srgbClr val="FFFF00"/>
                </a:highlight>
                <a:latin typeface="Balaram" pitchFamily="2" charset="0"/>
              </a:rPr>
              <a:t>constantly hear </a:t>
            </a:r>
            <a:r>
              <a:rPr lang="en-US" sz="1600" i="1" dirty="0">
                <a:latin typeface="Balaram" pitchFamily="2" charset="0"/>
                <a:hlinkClick r:id="rId2"/>
              </a:rPr>
              <a:t>Bhagavad-gītā</a:t>
            </a:r>
            <a:r>
              <a:rPr lang="en-US" sz="1600" dirty="0">
                <a:latin typeface="Balaram" pitchFamily="2" charset="0"/>
              </a:rPr>
              <a:t> and </a:t>
            </a:r>
            <a:r>
              <a:rPr lang="en-US" sz="1600" i="1" dirty="0">
                <a:latin typeface="Balaram" pitchFamily="2" charset="0"/>
                <a:hlinkClick r:id="rId3"/>
              </a:rPr>
              <a:t>Śrīmad-Bhāgavatam</a:t>
            </a:r>
            <a:r>
              <a:rPr lang="en-US" sz="1600" dirty="0">
                <a:latin typeface="Balaram" pitchFamily="2" charset="0"/>
              </a:rPr>
              <a:t> from pure devotees. This practice can help anyone rise to the level of love of God, and then he is sure of his progress into the spiritual kingdom of God. This practice of </a:t>
            </a:r>
            <a:r>
              <a:rPr lang="en-US" sz="1600" i="1" dirty="0">
                <a:latin typeface="Balaram" pitchFamily="2" charset="0"/>
              </a:rPr>
              <a:t>bhakti-yoga,</a:t>
            </a:r>
            <a:r>
              <a:rPr lang="en-US" sz="1600" dirty="0">
                <a:latin typeface="Balaram" pitchFamily="2" charset="0"/>
              </a:rPr>
              <a:t> under the rules and regulations, with the </a:t>
            </a:r>
            <a:r>
              <a:rPr lang="en-US" sz="1600" dirty="0">
                <a:highlight>
                  <a:srgbClr val="FFFF00"/>
                </a:highlight>
                <a:latin typeface="Balaram" pitchFamily="2" charset="0"/>
              </a:rPr>
              <a:t>direction of a spiritual master</a:t>
            </a:r>
            <a:r>
              <a:rPr lang="en-US" sz="1600" dirty="0">
                <a:latin typeface="Balaram" pitchFamily="2" charset="0"/>
              </a:rPr>
              <a:t>, will surely </a:t>
            </a:r>
            <a:r>
              <a:rPr lang="en-US" sz="1600" dirty="0">
                <a:highlight>
                  <a:srgbClr val="FFFF00"/>
                </a:highlight>
                <a:latin typeface="Balaram" pitchFamily="2" charset="0"/>
              </a:rPr>
              <a:t>bring one to the stage of love of God</a:t>
            </a:r>
            <a:r>
              <a:rPr lang="en-US" sz="1600" dirty="0">
                <a:latin typeface="Balaram" pitchFamily="2" charset="0"/>
              </a:rPr>
              <a:t>. [BG 12.9 p]</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482" name="Picture 2" descr="Conch-April-2017">
            <a:extLst>
              <a:ext uri="{FF2B5EF4-FFF2-40B4-BE49-F238E27FC236}">
                <a16:creationId xmlns:a16="http://schemas.microsoft.com/office/drawing/2014/main" id="{F177FC43-2B90-5142-B369-3884991A79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0518"/>
          <a:stretch/>
        </p:blipFill>
        <p:spPr bwMode="auto">
          <a:xfrm>
            <a:off x="5977788" y="799352"/>
            <a:ext cx="5425410" cy="5259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7546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 name="Rectangle 80">
            <a:extLst>
              <a:ext uri="{FF2B5EF4-FFF2-40B4-BE49-F238E27FC236}">
                <a16:creationId xmlns:a16="http://schemas.microsoft.com/office/drawing/2014/main" id="{7BC3FCA0-6855-447A-BD0C-80410E313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9E25BC-C3B4-9847-904D-08DA394B3A52}"/>
              </a:ext>
            </a:extLst>
          </p:cNvPr>
          <p:cNvSpPr>
            <a:spLocks noGrp="1"/>
          </p:cNvSpPr>
          <p:nvPr>
            <p:ph type="title"/>
          </p:nvPr>
        </p:nvSpPr>
        <p:spPr>
          <a:xfrm>
            <a:off x="581646" y="349664"/>
            <a:ext cx="3639746" cy="1638377"/>
          </a:xfrm>
        </p:spPr>
        <p:txBody>
          <a:bodyPr anchor="b">
            <a:normAutofit/>
          </a:bodyPr>
          <a:lstStyle/>
          <a:p>
            <a:r>
              <a:rPr lang="en-US" sz="3600"/>
              <a:t>Sakshi Gopal</a:t>
            </a:r>
          </a:p>
        </p:txBody>
      </p:sp>
      <p:sp>
        <p:nvSpPr>
          <p:cNvPr id="4" name="AutoShape 2" descr="Iskcon,Inc. on Twitter: &quot;Rare Darshan Shri Shri Sakshi Gopal! Puri Odisha.…  &quot;">
            <a:extLst>
              <a:ext uri="{FF2B5EF4-FFF2-40B4-BE49-F238E27FC236}">
                <a16:creationId xmlns:a16="http://schemas.microsoft.com/office/drawing/2014/main" id="{3CC89D53-58CE-AB4F-8625-FFB62D9FB7A8}"/>
              </a:ext>
            </a:extLst>
          </p:cNvPr>
          <p:cNvSpPr>
            <a:spLocks noGrp="1" noChangeAspect="1" noChangeArrowheads="1"/>
          </p:cNvSpPr>
          <p:nvPr>
            <p:ph idx="1"/>
          </p:nvPr>
        </p:nvSpPr>
        <p:spPr bwMode="auto">
          <a:xfrm>
            <a:off x="587987" y="2620641"/>
            <a:ext cx="3634877" cy="3023702"/>
          </a:xfrm>
          <a:prstGeom prst="rect">
            <a:avLst/>
          </a:prstGeom>
          <a:extLst>
            <a:ext uri="{909E8E84-426E-40DD-AFC4-6F175D3DCCD1}">
              <a14:hiddenFill xmlns:a14="http://schemas.microsoft.com/office/drawing/2010/main">
                <a:solidFill>
                  <a:srgbClr val="FFFFFF"/>
                </a:solidFill>
              </a14:hiddenFill>
            </a:ext>
          </a:extLst>
        </p:spPr>
        <p:txBody>
          <a:bodyPr vert="horz" lIns="91440" tIns="45720" rIns="91440" bIns="45720" numCol="1" anchor="ctr" anchorCtr="0" compatLnSpc="1">
            <a:prstTxWarp prst="textNoShape">
              <a:avLst/>
            </a:prstTxWarp>
            <a:normAutofit lnSpcReduction="10000"/>
          </a:bodyPr>
          <a:lstStyle/>
          <a:p>
            <a:r>
              <a:rPr lang="en-US" sz="1200" dirty="0"/>
              <a:t>Once there were two Brahmins (priests) from </a:t>
            </a:r>
            <a:r>
              <a:rPr lang="en-US" sz="1200" dirty="0" err="1"/>
              <a:t>Vidyanagara</a:t>
            </a:r>
            <a:r>
              <a:rPr lang="en-US" sz="1200" dirty="0"/>
              <a:t> in South India, who decided to make a long tour of the various holy places of pilgrimage in Northern India.</a:t>
            </a:r>
          </a:p>
          <a:p>
            <a:r>
              <a:rPr lang="en-US" sz="1200" dirty="0"/>
              <a:t>One was rich &amp; old other poor &amp; young</a:t>
            </a:r>
          </a:p>
          <a:p>
            <a:r>
              <a:rPr lang="en-US" sz="1200" dirty="0"/>
              <a:t>Two pilgrims reached </a:t>
            </a:r>
            <a:r>
              <a:rPr lang="en-US" sz="1200" dirty="0" err="1"/>
              <a:t>Vrindavana</a:t>
            </a:r>
            <a:endParaRPr lang="en-US" sz="1200" dirty="0"/>
          </a:p>
          <a:p>
            <a:r>
              <a:rPr lang="en-US" sz="1200" dirty="0"/>
              <a:t>The beauty of the Gopala Deity stole away their minds</a:t>
            </a:r>
          </a:p>
          <a:p>
            <a:r>
              <a:rPr lang="en-US" sz="1200" dirty="0"/>
              <a:t>Younger brahmin served older one.</a:t>
            </a:r>
          </a:p>
          <a:p>
            <a:r>
              <a:rPr lang="en-US" sz="1200" dirty="0"/>
              <a:t>Elderly Brahmin was so grateful – offered daughter </a:t>
            </a:r>
          </a:p>
          <a:p>
            <a:r>
              <a:rPr lang="en-US" sz="1200" dirty="0"/>
              <a:t>Later due to social obligations old brahmin remained silent</a:t>
            </a:r>
          </a:p>
          <a:p>
            <a:r>
              <a:rPr lang="en-US" sz="1200" dirty="0">
                <a:hlinkClick r:id="rId2"/>
              </a:rPr>
              <a:t>Younger brahmin goes and talks to Gopal CC.M.5.97</a:t>
            </a:r>
            <a:endParaRPr lang="en-US" sz="1200" dirty="0"/>
          </a:p>
        </p:txBody>
      </p:sp>
      <p:sp>
        <p:nvSpPr>
          <p:cNvPr id="85" name="Rectangle 84">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8196" y="399675"/>
            <a:ext cx="239461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0" name="Picture 10" descr="Sakshi Gopal (The Lord Who Stood as Witness)">
            <a:extLst>
              <a:ext uri="{FF2B5EF4-FFF2-40B4-BE49-F238E27FC236}">
                <a16:creationId xmlns:a16="http://schemas.microsoft.com/office/drawing/2014/main" id="{24AAA453-0D11-7B41-A0B3-168C716AD3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20722"/>
          <a:stretch/>
        </p:blipFill>
        <p:spPr bwMode="auto">
          <a:xfrm>
            <a:off x="9692645" y="596271"/>
            <a:ext cx="1964247" cy="238658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4335D5A6-AB7A-4677-8D44-034515D66C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6444" y="399675"/>
            <a:ext cx="4417383" cy="580910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52" name="Picture 12" descr="Iskcon,Inc. on Twitter: &quot;Rare Darshan Shri Shri Sakshi Gopal! Puri Odisha.…  &quot;">
            <a:extLst>
              <a:ext uri="{FF2B5EF4-FFF2-40B4-BE49-F238E27FC236}">
                <a16:creationId xmlns:a16="http://schemas.microsoft.com/office/drawing/2014/main" id="{ABC5F718-4798-2E48-BEFB-2355565F61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360" r="2" b="2"/>
          <a:stretch/>
        </p:blipFill>
        <p:spPr bwMode="auto">
          <a:xfrm>
            <a:off x="5054132" y="596271"/>
            <a:ext cx="3948548" cy="5415909"/>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0BB19363-8354-4E75-A15C-A08F755171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468196" y="3429000"/>
            <a:ext cx="2394618" cy="277977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8" name="Picture 8" descr="Sakshi Gopal: The Deity Who Was Called as a Witness">
            <a:extLst>
              <a:ext uri="{FF2B5EF4-FFF2-40B4-BE49-F238E27FC236}">
                <a16:creationId xmlns:a16="http://schemas.microsoft.com/office/drawing/2014/main" id="{EE4433F7-C357-0A48-A21A-4768C39BD13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 b="9790"/>
          <a:stretch/>
        </p:blipFill>
        <p:spPr bwMode="auto">
          <a:xfrm>
            <a:off x="9692640" y="3625596"/>
            <a:ext cx="1964247" cy="2386584"/>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67412"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663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E083F-0F41-074F-8457-C2D0D01F7D1A}"/>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9655C7C3-CFDC-204C-BB91-58BE1B91AABB}"/>
              </a:ext>
            </a:extLst>
          </p:cNvPr>
          <p:cNvSpPr>
            <a:spLocks noGrp="1"/>
          </p:cNvSpPr>
          <p:nvPr>
            <p:ph idx="1"/>
          </p:nvPr>
        </p:nvSpPr>
        <p:spPr/>
        <p:txBody>
          <a:bodyPr/>
          <a:lstStyle/>
          <a:p>
            <a:endParaRPr lang="en-US" dirty="0"/>
          </a:p>
        </p:txBody>
      </p:sp>
      <p:pic>
        <p:nvPicPr>
          <p:cNvPr id="11268" name="Picture 4" descr="Sakshi Gopal (Children's Story Book)">
            <a:extLst>
              <a:ext uri="{FF2B5EF4-FFF2-40B4-BE49-F238E27FC236}">
                <a16:creationId xmlns:a16="http://schemas.microsoft.com/office/drawing/2014/main" id="{6A03D599-EA6B-E443-990A-847741602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8658" y="0"/>
            <a:ext cx="88344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6790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7F901-4CBB-0E45-AFD2-5024C5E95FD4}"/>
              </a:ext>
            </a:extLst>
          </p:cNvPr>
          <p:cNvSpPr>
            <a:spLocks noGrp="1"/>
          </p:cNvSpPr>
          <p:nvPr>
            <p:ph type="title"/>
          </p:nvPr>
        </p:nvSpPr>
        <p:spPr>
          <a:xfrm>
            <a:off x="924338" y="114096"/>
            <a:ext cx="10429461" cy="566942"/>
          </a:xfrm>
        </p:spPr>
        <p:txBody>
          <a:bodyPr>
            <a:normAutofit fontScale="90000"/>
          </a:bodyPr>
          <a:lstStyle/>
          <a:p>
            <a:r>
              <a:rPr lang="en-US" b="1" dirty="0" err="1"/>
              <a:t>Vidyānagara</a:t>
            </a:r>
            <a:r>
              <a:rPr lang="en-US" b="1" dirty="0"/>
              <a:t> to </a:t>
            </a:r>
            <a:r>
              <a:rPr lang="en-US" b="1" dirty="0" err="1"/>
              <a:t>Vṛndāvana</a:t>
            </a:r>
            <a:r>
              <a:rPr lang="en-US" b="1" dirty="0"/>
              <a:t> </a:t>
            </a:r>
            <a:r>
              <a:rPr lang="en-US" dirty="0"/>
              <a:t>(1440 mi)</a:t>
            </a:r>
          </a:p>
        </p:txBody>
      </p:sp>
      <p:sp>
        <p:nvSpPr>
          <p:cNvPr id="3" name="Content Placeholder 2">
            <a:extLst>
              <a:ext uri="{FF2B5EF4-FFF2-40B4-BE49-F238E27FC236}">
                <a16:creationId xmlns:a16="http://schemas.microsoft.com/office/drawing/2014/main" id="{07D4FD95-3B82-EB44-A798-4D33103CC442}"/>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D126729B-9118-3249-A272-E212B4CB58CC}"/>
              </a:ext>
            </a:extLst>
          </p:cNvPr>
          <p:cNvPicPr>
            <a:picLocks noChangeAspect="1"/>
          </p:cNvPicPr>
          <p:nvPr/>
        </p:nvPicPr>
        <p:blipFill>
          <a:blip r:embed="rId2"/>
          <a:stretch>
            <a:fillRect/>
          </a:stretch>
        </p:blipFill>
        <p:spPr>
          <a:xfrm>
            <a:off x="1358225" y="672685"/>
            <a:ext cx="8759931" cy="6858000"/>
          </a:xfrm>
          <a:prstGeom prst="rect">
            <a:avLst/>
          </a:prstGeom>
        </p:spPr>
      </p:pic>
    </p:spTree>
    <p:extLst>
      <p:ext uri="{BB962C8B-B14F-4D97-AF65-F5344CB8AC3E}">
        <p14:creationId xmlns:p14="http://schemas.microsoft.com/office/powerpoint/2010/main" val="40332828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71D7A-E576-884F-BD00-71EA15BE332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9649B2C-CED1-2D43-971A-FCC6A4D0C3D6}"/>
              </a:ext>
            </a:extLst>
          </p:cNvPr>
          <p:cNvSpPr>
            <a:spLocks noGrp="1"/>
          </p:cNvSpPr>
          <p:nvPr>
            <p:ph idx="1"/>
          </p:nvPr>
        </p:nvSpPr>
        <p:spPr/>
        <p:txBody>
          <a:bodyPr/>
          <a:lstStyle/>
          <a:p>
            <a:endParaRPr lang="en-US"/>
          </a:p>
        </p:txBody>
      </p:sp>
      <p:pic>
        <p:nvPicPr>
          <p:cNvPr id="12290" name="Picture 2" descr="Sakshi Gopal (Children's Story Book)">
            <a:extLst>
              <a:ext uri="{FF2B5EF4-FFF2-40B4-BE49-F238E27FC236}">
                <a16:creationId xmlns:a16="http://schemas.microsoft.com/office/drawing/2014/main" id="{4681F2C1-CBE6-9647-8495-0DF8B42C99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700" y="0"/>
            <a:ext cx="88630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749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7B9D-4E5C-E447-B3A3-3BB3429E1F6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9D7B74-F1BA-6547-A114-33EDCA3D4410}"/>
              </a:ext>
            </a:extLst>
          </p:cNvPr>
          <p:cNvSpPr>
            <a:spLocks noGrp="1"/>
          </p:cNvSpPr>
          <p:nvPr>
            <p:ph idx="1"/>
          </p:nvPr>
        </p:nvSpPr>
        <p:spPr/>
        <p:txBody>
          <a:bodyPr/>
          <a:lstStyle/>
          <a:p>
            <a:endParaRPr lang="en-US"/>
          </a:p>
        </p:txBody>
      </p:sp>
      <p:pic>
        <p:nvPicPr>
          <p:cNvPr id="14340" name="Picture 4" descr="Sakshi Gopal (Children's Story Book)">
            <a:extLst>
              <a:ext uri="{FF2B5EF4-FFF2-40B4-BE49-F238E27FC236}">
                <a16:creationId xmlns:a16="http://schemas.microsoft.com/office/drawing/2014/main" id="{F5B5102D-B157-9D48-98BE-B764E6BAB1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63" y="0"/>
            <a:ext cx="89058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2624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718681-A12E-49D6-9925-DD7C68176D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FBD77573-9EF2-4C35-8285-A1CF6FBB0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5511704" cy="6858000"/>
          </a:xfrm>
          <a:custGeom>
            <a:avLst/>
            <a:gdLst>
              <a:gd name="connsiteX0" fmla="*/ 5511704 w 5511704"/>
              <a:gd name="connsiteY0" fmla="*/ 0 h 6886576"/>
              <a:gd name="connsiteX1" fmla="*/ 1008599 w 5511704"/>
              <a:gd name="connsiteY1" fmla="*/ 0 h 6886576"/>
              <a:gd name="connsiteX2" fmla="*/ 1310975 w 5511704"/>
              <a:gd name="connsiteY2" fmla="*/ 110728 h 6886576"/>
              <a:gd name="connsiteX3" fmla="*/ 1267362 w 5511704"/>
              <a:gd name="connsiteY3" fmla="*/ 135731 h 6886576"/>
              <a:gd name="connsiteX4" fmla="*/ 1005692 w 5511704"/>
              <a:gd name="connsiteY4" fmla="*/ 71437 h 6886576"/>
              <a:gd name="connsiteX5" fmla="*/ 953358 w 5511704"/>
              <a:gd name="connsiteY5" fmla="*/ 89297 h 6886576"/>
              <a:gd name="connsiteX6" fmla="*/ 979525 w 5511704"/>
              <a:gd name="connsiteY6" fmla="*/ 164307 h 6886576"/>
              <a:gd name="connsiteX7" fmla="*/ 1092915 w 5511704"/>
              <a:gd name="connsiteY7" fmla="*/ 192882 h 6886576"/>
              <a:gd name="connsiteX8" fmla="*/ 1270270 w 5511704"/>
              <a:gd name="connsiteY8" fmla="*/ 375047 h 6886576"/>
              <a:gd name="connsiteX9" fmla="*/ 1002784 w 5511704"/>
              <a:gd name="connsiteY9" fmla="*/ 353615 h 6886576"/>
              <a:gd name="connsiteX10" fmla="*/ 956265 w 5511704"/>
              <a:gd name="connsiteY10" fmla="*/ 396479 h 6886576"/>
              <a:gd name="connsiteX11" fmla="*/ 938820 w 5511704"/>
              <a:gd name="connsiteY11" fmla="*/ 453629 h 6886576"/>
              <a:gd name="connsiteX12" fmla="*/ 860319 w 5511704"/>
              <a:gd name="connsiteY12" fmla="*/ 360759 h 6886576"/>
              <a:gd name="connsiteX13" fmla="*/ 793447 w 5511704"/>
              <a:gd name="connsiteY13" fmla="*/ 335757 h 6886576"/>
              <a:gd name="connsiteX14" fmla="*/ 773095 w 5511704"/>
              <a:gd name="connsiteY14" fmla="*/ 417910 h 6886576"/>
              <a:gd name="connsiteX15" fmla="*/ 834151 w 5511704"/>
              <a:gd name="connsiteY15" fmla="*/ 507206 h 6886576"/>
              <a:gd name="connsiteX16" fmla="*/ 996969 w 5511704"/>
              <a:gd name="connsiteY16" fmla="*/ 560785 h 6886576"/>
              <a:gd name="connsiteX17" fmla="*/ 822522 w 5511704"/>
              <a:gd name="connsiteY17" fmla="*/ 560785 h 6886576"/>
              <a:gd name="connsiteX18" fmla="*/ 621908 w 5511704"/>
              <a:gd name="connsiteY18" fmla="*/ 525066 h 6886576"/>
              <a:gd name="connsiteX19" fmla="*/ 409664 w 5511704"/>
              <a:gd name="connsiteY19" fmla="*/ 535781 h 6886576"/>
              <a:gd name="connsiteX20" fmla="*/ 209049 w 5511704"/>
              <a:gd name="connsiteY20" fmla="*/ 464344 h 6886576"/>
              <a:gd name="connsiteX21" fmla="*/ 5527 w 5511704"/>
              <a:gd name="connsiteY21" fmla="*/ 467916 h 6886576"/>
              <a:gd name="connsiteX22" fmla="*/ 906838 w 5511704"/>
              <a:gd name="connsiteY22" fmla="*/ 914400 h 6886576"/>
              <a:gd name="connsiteX23" fmla="*/ 863226 w 5511704"/>
              <a:gd name="connsiteY23" fmla="*/ 925116 h 6886576"/>
              <a:gd name="connsiteX24" fmla="*/ 805077 w 5511704"/>
              <a:gd name="connsiteY24" fmla="*/ 953691 h 6886576"/>
              <a:gd name="connsiteX25" fmla="*/ 848689 w 5511704"/>
              <a:gd name="connsiteY25" fmla="*/ 1010841 h 6886576"/>
              <a:gd name="connsiteX26" fmla="*/ 1084193 w 5511704"/>
              <a:gd name="connsiteY26" fmla="*/ 1117997 h 6886576"/>
              <a:gd name="connsiteX27" fmla="*/ 1142342 w 5511704"/>
              <a:gd name="connsiteY27" fmla="*/ 1225153 h 6886576"/>
              <a:gd name="connsiteX28" fmla="*/ 1069655 w 5511704"/>
              <a:gd name="connsiteY28" fmla="*/ 1214438 h 6886576"/>
              <a:gd name="connsiteX29" fmla="*/ 1005692 w 5511704"/>
              <a:gd name="connsiteY29" fmla="*/ 1235869 h 6886576"/>
              <a:gd name="connsiteX30" fmla="*/ 1031858 w 5511704"/>
              <a:gd name="connsiteY30" fmla="*/ 1371600 h 6886576"/>
              <a:gd name="connsiteX31" fmla="*/ 1366216 w 5511704"/>
              <a:gd name="connsiteY31" fmla="*/ 1546622 h 6886576"/>
              <a:gd name="connsiteX32" fmla="*/ 1395290 w 5511704"/>
              <a:gd name="connsiteY32" fmla="*/ 1603772 h 6886576"/>
              <a:gd name="connsiteX33" fmla="*/ 1354586 w 5511704"/>
              <a:gd name="connsiteY33" fmla="*/ 1643063 h 6886576"/>
              <a:gd name="connsiteX34" fmla="*/ 1247011 w 5511704"/>
              <a:gd name="connsiteY34" fmla="*/ 1664494 h 6886576"/>
              <a:gd name="connsiteX35" fmla="*/ 1398198 w 5511704"/>
              <a:gd name="connsiteY35" fmla="*/ 1857375 h 6886576"/>
              <a:gd name="connsiteX36" fmla="*/ 1453440 w 5511704"/>
              <a:gd name="connsiteY36" fmla="*/ 1910954 h 6886576"/>
              <a:gd name="connsiteX37" fmla="*/ 1549386 w 5511704"/>
              <a:gd name="connsiteY37" fmla="*/ 1993106 h 6886576"/>
              <a:gd name="connsiteX38" fmla="*/ 1549386 w 5511704"/>
              <a:gd name="connsiteY38" fmla="*/ 2021681 h 6886576"/>
              <a:gd name="connsiteX39" fmla="*/ 1421458 w 5511704"/>
              <a:gd name="connsiteY39" fmla="*/ 2110978 h 6886576"/>
              <a:gd name="connsiteX40" fmla="*/ 1188861 w 5511704"/>
              <a:gd name="connsiteY40" fmla="*/ 2085976 h 6886576"/>
              <a:gd name="connsiteX41" fmla="*/ 1531941 w 5511704"/>
              <a:gd name="connsiteY41" fmla="*/ 2218135 h 6886576"/>
              <a:gd name="connsiteX42" fmla="*/ 421293 w 5511704"/>
              <a:gd name="connsiteY42" fmla="*/ 1900238 h 6886576"/>
              <a:gd name="connsiteX43" fmla="*/ 491072 w 5511704"/>
              <a:gd name="connsiteY43" fmla="*/ 1982391 h 6886576"/>
              <a:gd name="connsiteX44" fmla="*/ 880671 w 5511704"/>
              <a:gd name="connsiteY44" fmla="*/ 2200276 h 6886576"/>
              <a:gd name="connsiteX45" fmla="*/ 991154 w 5511704"/>
              <a:gd name="connsiteY45" fmla="*/ 2336007 h 6886576"/>
              <a:gd name="connsiteX46" fmla="*/ 1107453 w 5511704"/>
              <a:gd name="connsiteY46" fmla="*/ 2411016 h 6886576"/>
              <a:gd name="connsiteX47" fmla="*/ 1270270 w 5511704"/>
              <a:gd name="connsiteY47" fmla="*/ 2411016 h 6886576"/>
              <a:gd name="connsiteX48" fmla="*/ 1386568 w 5511704"/>
              <a:gd name="connsiteY48" fmla="*/ 2528889 h 6886576"/>
              <a:gd name="connsiteX49" fmla="*/ 1267362 w 5511704"/>
              <a:gd name="connsiteY49" fmla="*/ 2553891 h 6886576"/>
              <a:gd name="connsiteX50" fmla="*/ 1127805 w 5511704"/>
              <a:gd name="connsiteY50" fmla="*/ 2536032 h 6886576"/>
              <a:gd name="connsiteX51" fmla="*/ 970802 w 5511704"/>
              <a:gd name="connsiteY51" fmla="*/ 2575322 h 6886576"/>
              <a:gd name="connsiteX52" fmla="*/ 825429 w 5511704"/>
              <a:gd name="connsiteY52" fmla="*/ 2543176 h 6886576"/>
              <a:gd name="connsiteX53" fmla="*/ 650982 w 5511704"/>
              <a:gd name="connsiteY53" fmla="*/ 2564607 h 6886576"/>
              <a:gd name="connsiteX54" fmla="*/ 595740 w 5511704"/>
              <a:gd name="connsiteY54" fmla="*/ 2703909 h 6886576"/>
              <a:gd name="connsiteX55" fmla="*/ 578296 w 5511704"/>
              <a:gd name="connsiteY55" fmla="*/ 2714626 h 6886576"/>
              <a:gd name="connsiteX56" fmla="*/ 255568 w 5511704"/>
              <a:gd name="connsiteY56" fmla="*/ 2936081 h 6886576"/>
              <a:gd name="connsiteX57" fmla="*/ 165437 w 5511704"/>
              <a:gd name="connsiteY57" fmla="*/ 2953941 h 6886576"/>
              <a:gd name="connsiteX58" fmla="*/ 697501 w 5511704"/>
              <a:gd name="connsiteY58" fmla="*/ 3343275 h 6886576"/>
              <a:gd name="connsiteX59" fmla="*/ 339884 w 5511704"/>
              <a:gd name="connsiteY59" fmla="*/ 3243263 h 6886576"/>
              <a:gd name="connsiteX60" fmla="*/ 290458 w 5511704"/>
              <a:gd name="connsiteY60" fmla="*/ 3407569 h 6886576"/>
              <a:gd name="connsiteX61" fmla="*/ 459090 w 5511704"/>
              <a:gd name="connsiteY61" fmla="*/ 3554016 h 6886576"/>
              <a:gd name="connsiteX62" fmla="*/ 520147 w 5511704"/>
              <a:gd name="connsiteY62" fmla="*/ 3843338 h 6886576"/>
              <a:gd name="connsiteX63" fmla="*/ 491072 w 5511704"/>
              <a:gd name="connsiteY63" fmla="*/ 4107657 h 6886576"/>
              <a:gd name="connsiteX64" fmla="*/ 418386 w 5511704"/>
              <a:gd name="connsiteY64" fmla="*/ 4189810 h 6886576"/>
              <a:gd name="connsiteX65" fmla="*/ 313718 w 5511704"/>
              <a:gd name="connsiteY65" fmla="*/ 4339829 h 6886576"/>
              <a:gd name="connsiteX66" fmla="*/ 249753 w 5511704"/>
              <a:gd name="connsiteY66" fmla="*/ 4432698 h 6886576"/>
              <a:gd name="connsiteX67" fmla="*/ 25879 w 5511704"/>
              <a:gd name="connsiteY67" fmla="*/ 4396979 h 6886576"/>
              <a:gd name="connsiteX68" fmla="*/ 325347 w 5511704"/>
              <a:gd name="connsiteY68" fmla="*/ 4632722 h 6886576"/>
              <a:gd name="connsiteX69" fmla="*/ 84029 w 5511704"/>
              <a:gd name="connsiteY69" fmla="*/ 4604147 h 6886576"/>
              <a:gd name="connsiteX70" fmla="*/ 5527 w 5511704"/>
              <a:gd name="connsiteY70" fmla="*/ 4622007 h 6886576"/>
              <a:gd name="connsiteX71" fmla="*/ 49139 w 5511704"/>
              <a:gd name="connsiteY71" fmla="*/ 4697016 h 6886576"/>
              <a:gd name="connsiteX72" fmla="*/ 226494 w 5511704"/>
              <a:gd name="connsiteY72" fmla="*/ 4825604 h 6886576"/>
              <a:gd name="connsiteX73" fmla="*/ 592833 w 5511704"/>
              <a:gd name="connsiteY73" fmla="*/ 5175647 h 6886576"/>
              <a:gd name="connsiteX74" fmla="*/ 238123 w 5511704"/>
              <a:gd name="connsiteY74" fmla="*/ 5014913 h 6886576"/>
              <a:gd name="connsiteX75" fmla="*/ 610278 w 5511704"/>
              <a:gd name="connsiteY75" fmla="*/ 5375673 h 6886576"/>
              <a:gd name="connsiteX76" fmla="*/ 691686 w 5511704"/>
              <a:gd name="connsiteY76" fmla="*/ 5497116 h 6886576"/>
              <a:gd name="connsiteX77" fmla="*/ 860319 w 5511704"/>
              <a:gd name="connsiteY77" fmla="*/ 5793582 h 6886576"/>
              <a:gd name="connsiteX78" fmla="*/ 851597 w 5511704"/>
              <a:gd name="connsiteY78" fmla="*/ 5825729 h 6886576"/>
              <a:gd name="connsiteX79" fmla="*/ 659704 w 5511704"/>
              <a:gd name="connsiteY79" fmla="*/ 5779295 h 6886576"/>
              <a:gd name="connsiteX80" fmla="*/ 909746 w 5511704"/>
              <a:gd name="connsiteY80" fmla="*/ 6029326 h 6886576"/>
              <a:gd name="connsiteX81" fmla="*/ 1168509 w 5511704"/>
              <a:gd name="connsiteY81" fmla="*/ 6222207 h 6886576"/>
              <a:gd name="connsiteX82" fmla="*/ 985339 w 5511704"/>
              <a:gd name="connsiteY82" fmla="*/ 6193632 h 6886576"/>
              <a:gd name="connsiteX83" fmla="*/ 732391 w 5511704"/>
              <a:gd name="connsiteY83" fmla="*/ 6082904 h 6886576"/>
              <a:gd name="connsiteX84" fmla="*/ 645167 w 5511704"/>
              <a:gd name="connsiteY84" fmla="*/ 6125766 h 6886576"/>
              <a:gd name="connsiteX85" fmla="*/ 883579 w 5511704"/>
              <a:gd name="connsiteY85" fmla="*/ 6307932 h 6886576"/>
              <a:gd name="connsiteX86" fmla="*/ 1020229 w 5511704"/>
              <a:gd name="connsiteY86" fmla="*/ 6393657 h 6886576"/>
              <a:gd name="connsiteX87" fmla="*/ 1075471 w 5511704"/>
              <a:gd name="connsiteY87" fmla="*/ 6457950 h 6886576"/>
              <a:gd name="connsiteX88" fmla="*/ 1232473 w 5511704"/>
              <a:gd name="connsiteY88" fmla="*/ 6686551 h 6886576"/>
              <a:gd name="connsiteX89" fmla="*/ 1592997 w 5511704"/>
              <a:gd name="connsiteY89" fmla="*/ 6886576 h 6886576"/>
              <a:gd name="connsiteX90" fmla="*/ 5511704 w 5511704"/>
              <a:gd name="connsiteY90" fmla="*/ 6886576 h 6886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Lst>
            <a:rect l="l" t="t" r="r" b="b"/>
            <a:pathLst>
              <a:path w="5511704" h="6886576">
                <a:moveTo>
                  <a:pt x="5511704" y="0"/>
                </a:moveTo>
                <a:lnTo>
                  <a:pt x="1008599" y="0"/>
                </a:lnTo>
                <a:cubicBezTo>
                  <a:pt x="1110360" y="35719"/>
                  <a:pt x="1209214" y="78581"/>
                  <a:pt x="1310975" y="110728"/>
                </a:cubicBezTo>
                <a:cubicBezTo>
                  <a:pt x="1296437" y="146447"/>
                  <a:pt x="1281900" y="139303"/>
                  <a:pt x="1267362" y="135731"/>
                </a:cubicBezTo>
                <a:cubicBezTo>
                  <a:pt x="1180139" y="121445"/>
                  <a:pt x="1090008" y="110728"/>
                  <a:pt x="1005692" y="71437"/>
                </a:cubicBezTo>
                <a:cubicBezTo>
                  <a:pt x="985339" y="64294"/>
                  <a:pt x="962080" y="64294"/>
                  <a:pt x="953358" y="89297"/>
                </a:cubicBezTo>
                <a:cubicBezTo>
                  <a:pt x="938820" y="125016"/>
                  <a:pt x="959172" y="146447"/>
                  <a:pt x="979525" y="164307"/>
                </a:cubicBezTo>
                <a:cubicBezTo>
                  <a:pt x="1014414" y="196453"/>
                  <a:pt x="1055118" y="189310"/>
                  <a:pt x="1092915" y="192882"/>
                </a:cubicBezTo>
                <a:cubicBezTo>
                  <a:pt x="1197583" y="210741"/>
                  <a:pt x="1247011" y="260747"/>
                  <a:pt x="1270270" y="375047"/>
                </a:cubicBezTo>
                <a:cubicBezTo>
                  <a:pt x="1180139" y="328613"/>
                  <a:pt x="1090008" y="385763"/>
                  <a:pt x="1002784" y="353615"/>
                </a:cubicBezTo>
                <a:cubicBezTo>
                  <a:pt x="979525" y="346472"/>
                  <a:pt x="944635" y="357188"/>
                  <a:pt x="956265" y="396479"/>
                </a:cubicBezTo>
                <a:cubicBezTo>
                  <a:pt x="967894" y="432198"/>
                  <a:pt x="1005692" y="460772"/>
                  <a:pt x="938820" y="453629"/>
                </a:cubicBezTo>
                <a:cubicBezTo>
                  <a:pt x="889393" y="450056"/>
                  <a:pt x="874856" y="407194"/>
                  <a:pt x="860319" y="360759"/>
                </a:cubicBezTo>
                <a:cubicBezTo>
                  <a:pt x="848689" y="335757"/>
                  <a:pt x="816707" y="321469"/>
                  <a:pt x="793447" y="335757"/>
                </a:cubicBezTo>
                <a:cubicBezTo>
                  <a:pt x="764373" y="350044"/>
                  <a:pt x="773095" y="389335"/>
                  <a:pt x="773095" y="417910"/>
                </a:cubicBezTo>
                <a:cubicBezTo>
                  <a:pt x="770187" y="471488"/>
                  <a:pt x="793447" y="496491"/>
                  <a:pt x="834151" y="507206"/>
                </a:cubicBezTo>
                <a:cubicBezTo>
                  <a:pt x="883579" y="521494"/>
                  <a:pt x="933005" y="539354"/>
                  <a:pt x="996969" y="560785"/>
                </a:cubicBezTo>
                <a:cubicBezTo>
                  <a:pt x="927190" y="596503"/>
                  <a:pt x="874856" y="589360"/>
                  <a:pt x="822522" y="560785"/>
                </a:cubicBezTo>
                <a:cubicBezTo>
                  <a:pt x="758558" y="528637"/>
                  <a:pt x="674242" y="485775"/>
                  <a:pt x="621908" y="525066"/>
                </a:cubicBezTo>
                <a:cubicBezTo>
                  <a:pt x="543407" y="582216"/>
                  <a:pt x="479443" y="546497"/>
                  <a:pt x="409664" y="535781"/>
                </a:cubicBezTo>
                <a:cubicBezTo>
                  <a:pt x="264290" y="514350"/>
                  <a:pt x="354422" y="482204"/>
                  <a:pt x="209049" y="464344"/>
                </a:cubicBezTo>
                <a:cubicBezTo>
                  <a:pt x="150900" y="457200"/>
                  <a:pt x="89843" y="428625"/>
                  <a:pt x="5527" y="467916"/>
                </a:cubicBezTo>
                <a:cubicBezTo>
                  <a:pt x="386404" y="675085"/>
                  <a:pt x="566666" y="660797"/>
                  <a:pt x="906838" y="914400"/>
                </a:cubicBezTo>
                <a:cubicBezTo>
                  <a:pt x="892301" y="939404"/>
                  <a:pt x="877764" y="928688"/>
                  <a:pt x="863226" y="925116"/>
                </a:cubicBezTo>
                <a:cubicBezTo>
                  <a:pt x="839967" y="921544"/>
                  <a:pt x="810892" y="907256"/>
                  <a:pt x="805077" y="953691"/>
                </a:cubicBezTo>
                <a:cubicBezTo>
                  <a:pt x="802169" y="989410"/>
                  <a:pt x="819615" y="1007269"/>
                  <a:pt x="848689" y="1010841"/>
                </a:cubicBezTo>
                <a:cubicBezTo>
                  <a:pt x="933005" y="1025129"/>
                  <a:pt x="1008599" y="1075135"/>
                  <a:pt x="1084193" y="1117997"/>
                </a:cubicBezTo>
                <a:cubicBezTo>
                  <a:pt x="1119082" y="1135857"/>
                  <a:pt x="1156879" y="1160860"/>
                  <a:pt x="1142342" y="1225153"/>
                </a:cubicBezTo>
                <a:cubicBezTo>
                  <a:pt x="1113268" y="1243013"/>
                  <a:pt x="1092915" y="1218009"/>
                  <a:pt x="1069655" y="1214438"/>
                </a:cubicBezTo>
                <a:cubicBezTo>
                  <a:pt x="1046396" y="1210866"/>
                  <a:pt x="991154" y="1225153"/>
                  <a:pt x="1005692" y="1235869"/>
                </a:cubicBezTo>
                <a:cubicBezTo>
                  <a:pt x="1072563" y="1275159"/>
                  <a:pt x="950450" y="1371600"/>
                  <a:pt x="1031858" y="1371600"/>
                </a:cubicBezTo>
                <a:cubicBezTo>
                  <a:pt x="1165601" y="1371600"/>
                  <a:pt x="1238288" y="1543050"/>
                  <a:pt x="1366216" y="1546622"/>
                </a:cubicBezTo>
                <a:cubicBezTo>
                  <a:pt x="1386568" y="1546622"/>
                  <a:pt x="1395290" y="1578770"/>
                  <a:pt x="1395290" y="1603772"/>
                </a:cubicBezTo>
                <a:cubicBezTo>
                  <a:pt x="1395290" y="1635920"/>
                  <a:pt x="1374939" y="1639491"/>
                  <a:pt x="1354586" y="1643063"/>
                </a:cubicBezTo>
                <a:cubicBezTo>
                  <a:pt x="1322604" y="1646635"/>
                  <a:pt x="1287715" y="1603772"/>
                  <a:pt x="1247011" y="1664494"/>
                </a:cubicBezTo>
                <a:cubicBezTo>
                  <a:pt x="1322604" y="1700213"/>
                  <a:pt x="1401105" y="1735932"/>
                  <a:pt x="1398198" y="1857375"/>
                </a:cubicBezTo>
                <a:cubicBezTo>
                  <a:pt x="1398198" y="1889523"/>
                  <a:pt x="1430180" y="1903810"/>
                  <a:pt x="1453440" y="1910954"/>
                </a:cubicBezTo>
                <a:cubicBezTo>
                  <a:pt x="1494144" y="1925241"/>
                  <a:pt x="1526126" y="1946673"/>
                  <a:pt x="1549386" y="1993106"/>
                </a:cubicBezTo>
                <a:cubicBezTo>
                  <a:pt x="1549386" y="2003822"/>
                  <a:pt x="1549386" y="2010966"/>
                  <a:pt x="1549386" y="2021681"/>
                </a:cubicBezTo>
                <a:cubicBezTo>
                  <a:pt x="1543571" y="2132410"/>
                  <a:pt x="1485422" y="2128838"/>
                  <a:pt x="1421458" y="2110978"/>
                </a:cubicBezTo>
                <a:cubicBezTo>
                  <a:pt x="1345864" y="2089547"/>
                  <a:pt x="1270270" y="2046685"/>
                  <a:pt x="1188861" y="2085976"/>
                </a:cubicBezTo>
                <a:cubicBezTo>
                  <a:pt x="1302252" y="2139554"/>
                  <a:pt x="1427272" y="2143126"/>
                  <a:pt x="1531941" y="2218135"/>
                </a:cubicBezTo>
                <a:cubicBezTo>
                  <a:pt x="1142342" y="2232422"/>
                  <a:pt x="799262" y="1993106"/>
                  <a:pt x="421293" y="1900238"/>
                </a:cubicBezTo>
                <a:cubicBezTo>
                  <a:pt x="432923" y="1960960"/>
                  <a:pt x="464905" y="1975247"/>
                  <a:pt x="491072" y="1982391"/>
                </a:cubicBezTo>
                <a:cubicBezTo>
                  <a:pt x="630630" y="2028825"/>
                  <a:pt x="752743" y="2121695"/>
                  <a:pt x="880671" y="2200276"/>
                </a:cubicBezTo>
                <a:cubicBezTo>
                  <a:pt x="933005" y="2232422"/>
                  <a:pt x="970802" y="2268142"/>
                  <a:pt x="991154" y="2336007"/>
                </a:cubicBezTo>
                <a:cubicBezTo>
                  <a:pt x="1008599" y="2400300"/>
                  <a:pt x="1043489" y="2428875"/>
                  <a:pt x="1107453" y="2411016"/>
                </a:cubicBezTo>
                <a:cubicBezTo>
                  <a:pt x="1159787" y="2396729"/>
                  <a:pt x="1215029" y="2403873"/>
                  <a:pt x="1270270" y="2411016"/>
                </a:cubicBezTo>
                <a:cubicBezTo>
                  <a:pt x="1331326" y="2418160"/>
                  <a:pt x="1401105" y="2489597"/>
                  <a:pt x="1386568" y="2528889"/>
                </a:cubicBezTo>
                <a:cubicBezTo>
                  <a:pt x="1357494" y="2593182"/>
                  <a:pt x="1308067" y="2561035"/>
                  <a:pt x="1267362" y="2553891"/>
                </a:cubicBezTo>
                <a:cubicBezTo>
                  <a:pt x="1217936" y="2546748"/>
                  <a:pt x="1127805" y="2528889"/>
                  <a:pt x="1127805" y="2536032"/>
                </a:cubicBezTo>
                <a:cubicBezTo>
                  <a:pt x="1095822" y="2696766"/>
                  <a:pt x="1023136" y="2575322"/>
                  <a:pt x="970802" y="2575322"/>
                </a:cubicBezTo>
                <a:cubicBezTo>
                  <a:pt x="921375" y="2575322"/>
                  <a:pt x="871949" y="2557463"/>
                  <a:pt x="825429" y="2543176"/>
                </a:cubicBezTo>
                <a:cubicBezTo>
                  <a:pt x="764373" y="2525316"/>
                  <a:pt x="709132" y="2557463"/>
                  <a:pt x="650982" y="2564607"/>
                </a:cubicBezTo>
                <a:cubicBezTo>
                  <a:pt x="598648" y="2571751"/>
                  <a:pt x="627722" y="2664620"/>
                  <a:pt x="595740" y="2703909"/>
                </a:cubicBezTo>
                <a:cubicBezTo>
                  <a:pt x="589926" y="2714626"/>
                  <a:pt x="584111" y="2714626"/>
                  <a:pt x="578296" y="2714626"/>
                </a:cubicBezTo>
                <a:cubicBezTo>
                  <a:pt x="560851" y="2993232"/>
                  <a:pt x="255568" y="2925366"/>
                  <a:pt x="255568" y="2936081"/>
                </a:cubicBezTo>
                <a:cubicBezTo>
                  <a:pt x="229401" y="2953941"/>
                  <a:pt x="197419" y="2911079"/>
                  <a:pt x="165437" y="2953941"/>
                </a:cubicBezTo>
                <a:cubicBezTo>
                  <a:pt x="302087" y="3150394"/>
                  <a:pt x="511425" y="3196828"/>
                  <a:pt x="697501" y="3343275"/>
                </a:cubicBezTo>
                <a:cubicBezTo>
                  <a:pt x="543407" y="3393282"/>
                  <a:pt x="453275" y="3221832"/>
                  <a:pt x="339884" y="3243263"/>
                </a:cubicBezTo>
                <a:cubicBezTo>
                  <a:pt x="284643" y="3296842"/>
                  <a:pt x="450368" y="3382566"/>
                  <a:pt x="290458" y="3407569"/>
                </a:cubicBezTo>
                <a:cubicBezTo>
                  <a:pt x="360236" y="3454004"/>
                  <a:pt x="409664" y="3500439"/>
                  <a:pt x="459090" y="3554016"/>
                </a:cubicBezTo>
                <a:cubicBezTo>
                  <a:pt x="543407" y="3650457"/>
                  <a:pt x="560851" y="3714751"/>
                  <a:pt x="520147" y="3843338"/>
                </a:cubicBezTo>
                <a:cubicBezTo>
                  <a:pt x="493979" y="3929063"/>
                  <a:pt x="456183" y="4007645"/>
                  <a:pt x="491072" y="4107657"/>
                </a:cubicBezTo>
                <a:cubicBezTo>
                  <a:pt x="514332" y="4175522"/>
                  <a:pt x="505609" y="4221957"/>
                  <a:pt x="418386" y="4189810"/>
                </a:cubicBezTo>
                <a:cubicBezTo>
                  <a:pt x="325347" y="4157663"/>
                  <a:pt x="290458" y="4218386"/>
                  <a:pt x="313718" y="4339829"/>
                </a:cubicBezTo>
                <a:cubicBezTo>
                  <a:pt x="328254" y="4418410"/>
                  <a:pt x="313718" y="4443413"/>
                  <a:pt x="249753" y="4432698"/>
                </a:cubicBezTo>
                <a:cubicBezTo>
                  <a:pt x="179975" y="4421982"/>
                  <a:pt x="113103" y="4371976"/>
                  <a:pt x="25879" y="4396979"/>
                </a:cubicBezTo>
                <a:cubicBezTo>
                  <a:pt x="95658" y="4539854"/>
                  <a:pt x="243939" y="4496991"/>
                  <a:pt x="325347" y="4632722"/>
                </a:cubicBezTo>
                <a:cubicBezTo>
                  <a:pt x="229401" y="4632722"/>
                  <a:pt x="153807" y="4632722"/>
                  <a:pt x="84029" y="4604147"/>
                </a:cubicBezTo>
                <a:cubicBezTo>
                  <a:pt x="54954" y="4593433"/>
                  <a:pt x="22972" y="4579145"/>
                  <a:pt x="5527" y="4622007"/>
                </a:cubicBezTo>
                <a:cubicBezTo>
                  <a:pt x="-14826" y="4672014"/>
                  <a:pt x="25879" y="4689872"/>
                  <a:pt x="49139" y="4697016"/>
                </a:cubicBezTo>
                <a:cubicBezTo>
                  <a:pt x="116011" y="4722019"/>
                  <a:pt x="168344" y="4779170"/>
                  <a:pt x="226494" y="4825604"/>
                </a:cubicBezTo>
                <a:cubicBezTo>
                  <a:pt x="351514" y="4925616"/>
                  <a:pt x="488165" y="5011341"/>
                  <a:pt x="592833" y="5175647"/>
                </a:cubicBezTo>
                <a:cubicBezTo>
                  <a:pt x="461997" y="5132785"/>
                  <a:pt x="363144" y="5032772"/>
                  <a:pt x="238123" y="5014913"/>
                </a:cubicBezTo>
                <a:cubicBezTo>
                  <a:pt x="345700" y="5164932"/>
                  <a:pt x="482350" y="5264944"/>
                  <a:pt x="610278" y="5375673"/>
                </a:cubicBezTo>
                <a:cubicBezTo>
                  <a:pt x="648075" y="5407819"/>
                  <a:pt x="685872" y="5429250"/>
                  <a:pt x="691686" y="5497116"/>
                </a:cubicBezTo>
                <a:cubicBezTo>
                  <a:pt x="709132" y="5629276"/>
                  <a:pt x="755650" y="5736432"/>
                  <a:pt x="860319" y="5793582"/>
                </a:cubicBezTo>
                <a:cubicBezTo>
                  <a:pt x="860319" y="5793582"/>
                  <a:pt x="854504" y="5815013"/>
                  <a:pt x="851597" y="5825729"/>
                </a:cubicBezTo>
                <a:cubicBezTo>
                  <a:pt x="787632" y="5829301"/>
                  <a:pt x="738206" y="5750720"/>
                  <a:pt x="659704" y="5779295"/>
                </a:cubicBezTo>
                <a:cubicBezTo>
                  <a:pt x="738206" y="5886451"/>
                  <a:pt x="802169" y="5979319"/>
                  <a:pt x="909746" y="6029326"/>
                </a:cubicBezTo>
                <a:cubicBezTo>
                  <a:pt x="996969" y="6068616"/>
                  <a:pt x="1104545" y="6093620"/>
                  <a:pt x="1168509" y="6222207"/>
                </a:cubicBezTo>
                <a:cubicBezTo>
                  <a:pt x="1095822" y="6247210"/>
                  <a:pt x="1040581" y="6215063"/>
                  <a:pt x="985339" y="6193632"/>
                </a:cubicBezTo>
                <a:cubicBezTo>
                  <a:pt x="901023" y="6157913"/>
                  <a:pt x="816707" y="6118623"/>
                  <a:pt x="732391" y="6082904"/>
                </a:cubicBezTo>
                <a:cubicBezTo>
                  <a:pt x="700408" y="6068616"/>
                  <a:pt x="665519" y="6061472"/>
                  <a:pt x="645167" y="6125766"/>
                </a:cubicBezTo>
                <a:cubicBezTo>
                  <a:pt x="752743" y="6140053"/>
                  <a:pt x="816707" y="6225779"/>
                  <a:pt x="883579" y="6307932"/>
                </a:cubicBezTo>
                <a:cubicBezTo>
                  <a:pt x="921375" y="6354366"/>
                  <a:pt x="953358" y="6415088"/>
                  <a:pt x="1020229" y="6393657"/>
                </a:cubicBezTo>
                <a:cubicBezTo>
                  <a:pt x="1055118" y="6382942"/>
                  <a:pt x="1078378" y="6415088"/>
                  <a:pt x="1075471" y="6457950"/>
                </a:cubicBezTo>
                <a:cubicBezTo>
                  <a:pt x="1060933" y="6607970"/>
                  <a:pt x="1145250" y="6657976"/>
                  <a:pt x="1232473" y="6686551"/>
                </a:cubicBezTo>
                <a:cubicBezTo>
                  <a:pt x="1360401" y="6729413"/>
                  <a:pt x="1473792" y="6815138"/>
                  <a:pt x="1592997" y="6886576"/>
                </a:cubicBezTo>
                <a:lnTo>
                  <a:pt x="5511704" y="6886576"/>
                </a:lnTo>
                <a:close/>
              </a:path>
            </a:pathLst>
          </a:custGeom>
          <a:solidFill>
            <a:schemeClr val="bg2">
              <a:alpha val="5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A9D3182-3AB9-CD44-8885-FE192C86C2DA}"/>
              </a:ext>
            </a:extLst>
          </p:cNvPr>
          <p:cNvSpPr>
            <a:spLocks noGrp="1"/>
          </p:cNvSpPr>
          <p:nvPr>
            <p:ph type="title"/>
          </p:nvPr>
        </p:nvSpPr>
        <p:spPr>
          <a:xfrm>
            <a:off x="838200" y="713312"/>
            <a:ext cx="4038600" cy="5431376"/>
          </a:xfrm>
        </p:spPr>
        <p:txBody>
          <a:bodyPr>
            <a:normAutofit/>
          </a:bodyPr>
          <a:lstStyle/>
          <a:p>
            <a:r>
              <a:rPr lang="en-US" dirty="0">
                <a:latin typeface="Balaram" pitchFamily="2" charset="0"/>
              </a:rPr>
              <a:t>Agenda</a:t>
            </a:r>
          </a:p>
        </p:txBody>
      </p:sp>
      <p:sp>
        <p:nvSpPr>
          <p:cNvPr id="3" name="Content Placeholder 2">
            <a:extLst>
              <a:ext uri="{FF2B5EF4-FFF2-40B4-BE49-F238E27FC236}">
                <a16:creationId xmlns:a16="http://schemas.microsoft.com/office/drawing/2014/main" id="{C7EB7D4A-305B-F44F-B63D-4D9C101FA456}"/>
              </a:ext>
            </a:extLst>
          </p:cNvPr>
          <p:cNvSpPr>
            <a:spLocks noGrp="1"/>
          </p:cNvSpPr>
          <p:nvPr>
            <p:ph idx="1"/>
          </p:nvPr>
        </p:nvSpPr>
        <p:spPr>
          <a:xfrm>
            <a:off x="6095999" y="713313"/>
            <a:ext cx="5257801" cy="5431376"/>
          </a:xfrm>
        </p:spPr>
        <p:txBody>
          <a:bodyPr anchor="ctr">
            <a:normAutofit/>
          </a:bodyPr>
          <a:lstStyle/>
          <a:p>
            <a:r>
              <a:rPr lang="en-US" sz="2000" dirty="0">
                <a:latin typeface="Balaram" pitchFamily="2" charset="0"/>
              </a:rPr>
              <a:t>Importance of deity worship</a:t>
            </a:r>
          </a:p>
          <a:p>
            <a:r>
              <a:rPr lang="en-US" sz="2000" dirty="0">
                <a:latin typeface="Balaram" pitchFamily="2" charset="0"/>
              </a:rPr>
              <a:t>How to take care of deity </a:t>
            </a:r>
          </a:p>
          <a:p>
            <a:r>
              <a:rPr lang="en-US" sz="2000" dirty="0">
                <a:latin typeface="Balaram" pitchFamily="2" charset="0"/>
              </a:rPr>
              <a:t>Stories of deities and devotees</a:t>
            </a:r>
          </a:p>
          <a:p>
            <a:r>
              <a:rPr lang="en-US" sz="2000" dirty="0">
                <a:latin typeface="Balaram" pitchFamily="2" charset="0"/>
              </a:rPr>
              <a:t>Amazing Pastimes Bal Gopal</a:t>
            </a:r>
          </a:p>
          <a:p>
            <a:r>
              <a:rPr lang="en-US" sz="2000" dirty="0">
                <a:latin typeface="Balaram" pitchFamily="2" charset="0"/>
              </a:rPr>
              <a:t>Take home points</a:t>
            </a:r>
          </a:p>
          <a:p>
            <a:endParaRPr lang="en-US" sz="2000" dirty="0">
              <a:latin typeface="Balaram" pitchFamily="2" charset="0"/>
            </a:endParaRPr>
          </a:p>
          <a:p>
            <a:endParaRPr lang="en-US" sz="2000" dirty="0">
              <a:latin typeface="Balaram" pitchFamily="2" charset="0"/>
            </a:endParaRPr>
          </a:p>
        </p:txBody>
      </p:sp>
    </p:spTree>
    <p:extLst>
      <p:ext uri="{BB962C8B-B14F-4D97-AF65-F5344CB8AC3E}">
        <p14:creationId xmlns:p14="http://schemas.microsoft.com/office/powerpoint/2010/main" val="20775567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A6564-BF21-314F-B0EB-E6FEC296732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07E4A61-E5A5-8648-A770-9610C8613768}"/>
              </a:ext>
            </a:extLst>
          </p:cNvPr>
          <p:cNvSpPr>
            <a:spLocks noGrp="1"/>
          </p:cNvSpPr>
          <p:nvPr>
            <p:ph idx="1"/>
          </p:nvPr>
        </p:nvSpPr>
        <p:spPr/>
        <p:txBody>
          <a:bodyPr/>
          <a:lstStyle/>
          <a:p>
            <a:endParaRPr lang="en-US"/>
          </a:p>
        </p:txBody>
      </p:sp>
      <p:pic>
        <p:nvPicPr>
          <p:cNvPr id="13316" name="Picture 4" descr="Sakshi Gopal (The Lord Who Stood as Witness)">
            <a:extLst>
              <a:ext uri="{FF2B5EF4-FFF2-40B4-BE49-F238E27FC236}">
                <a16:creationId xmlns:a16="http://schemas.microsoft.com/office/drawing/2014/main" id="{36CA1123-38AE-7946-AB54-94A8D9B32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6688" y="0"/>
            <a:ext cx="42370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1709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835B4-2984-4943-865D-A62F13B01BB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5B05DC3-78F1-564C-83BE-4D1FA6D10547}"/>
              </a:ext>
            </a:extLst>
          </p:cNvPr>
          <p:cNvSpPr>
            <a:spLocks noGrp="1"/>
          </p:cNvSpPr>
          <p:nvPr>
            <p:ph idx="1"/>
          </p:nvPr>
        </p:nvSpPr>
        <p:spPr/>
        <p:txBody>
          <a:bodyPr/>
          <a:lstStyle/>
          <a:p>
            <a:endParaRPr lang="en-US"/>
          </a:p>
        </p:txBody>
      </p:sp>
      <p:pic>
        <p:nvPicPr>
          <p:cNvPr id="15362" name="Picture 2" descr="Sakshi Gopal (Children's Story Book)">
            <a:extLst>
              <a:ext uri="{FF2B5EF4-FFF2-40B4-BE49-F238E27FC236}">
                <a16:creationId xmlns:a16="http://schemas.microsoft.com/office/drawing/2014/main" id="{FA636864-8F98-C14A-83C1-1D0DD3C0E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838" y="0"/>
            <a:ext cx="8950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2341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A7FE-34AE-A24A-A614-8F2CAACEE9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930B53-0DEA-0441-9FAF-83C938A01BCC}"/>
              </a:ext>
            </a:extLst>
          </p:cNvPr>
          <p:cNvSpPr>
            <a:spLocks noGrp="1"/>
          </p:cNvSpPr>
          <p:nvPr>
            <p:ph idx="1"/>
          </p:nvPr>
        </p:nvSpPr>
        <p:spPr/>
        <p:txBody>
          <a:bodyPr/>
          <a:lstStyle/>
          <a:p>
            <a:endParaRPr lang="en-US"/>
          </a:p>
        </p:txBody>
      </p:sp>
      <p:pic>
        <p:nvPicPr>
          <p:cNvPr id="16386" name="Picture 2" descr="Sakshi-Gopala Temple">
            <a:extLst>
              <a:ext uri="{FF2B5EF4-FFF2-40B4-BE49-F238E27FC236}">
                <a16:creationId xmlns:a16="http://schemas.microsoft.com/office/drawing/2014/main" id="{DA95E725-E0D2-8C4C-80D3-23E5141DB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0163" y="0"/>
            <a:ext cx="70516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336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22EBF3-0A9F-394F-9111-AC240B6CC5F1}"/>
              </a:ext>
            </a:extLst>
          </p:cNvPr>
          <p:cNvSpPr>
            <a:spLocks noGrp="1"/>
          </p:cNvSpPr>
          <p:nvPr>
            <p:ph type="title"/>
          </p:nvPr>
        </p:nvSpPr>
        <p:spPr>
          <a:xfrm>
            <a:off x="589560" y="856180"/>
            <a:ext cx="5279408" cy="1128068"/>
          </a:xfrm>
        </p:spPr>
        <p:txBody>
          <a:bodyPr anchor="ctr">
            <a:normAutofit/>
          </a:bodyPr>
          <a:lstStyle/>
          <a:p>
            <a:r>
              <a:rPr lang="en-US" sz="4000"/>
              <a:t>Other pastimes</a:t>
            </a:r>
          </a:p>
        </p:txBody>
      </p:sp>
      <p:grpSp>
        <p:nvGrpSpPr>
          <p:cNvPr id="75" name="Group 7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6" name="Rectangle 7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9" name="Rectangle 7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CC31D49-8F33-D44E-AD8E-91ADEC309E78}"/>
              </a:ext>
            </a:extLst>
          </p:cNvPr>
          <p:cNvSpPr>
            <a:spLocks noGrp="1"/>
          </p:cNvSpPr>
          <p:nvPr>
            <p:ph idx="1"/>
          </p:nvPr>
        </p:nvSpPr>
        <p:spPr>
          <a:xfrm>
            <a:off x="590719" y="2330505"/>
            <a:ext cx="5278066" cy="3979585"/>
          </a:xfrm>
        </p:spPr>
        <p:txBody>
          <a:bodyPr anchor="ctr">
            <a:normAutofit/>
          </a:bodyPr>
          <a:lstStyle/>
          <a:p>
            <a:r>
              <a:rPr lang="en-US" sz="2000" dirty="0"/>
              <a:t>Lord Chaitanya took pleasure hearing story of Sakshi Gopal from </a:t>
            </a:r>
            <a:r>
              <a:rPr lang="en-US" sz="2000" dirty="0" err="1"/>
              <a:t>Nityananda</a:t>
            </a:r>
            <a:r>
              <a:rPr lang="en-US" sz="2000" dirty="0"/>
              <a:t> </a:t>
            </a:r>
            <a:r>
              <a:rPr lang="en-US" sz="2000" dirty="0" err="1"/>
              <a:t>prabhuji</a:t>
            </a:r>
            <a:r>
              <a:rPr lang="en-US" sz="2000" dirty="0"/>
              <a:t> at the Sakshi Gopal temple in </a:t>
            </a:r>
            <a:r>
              <a:rPr lang="en-US" sz="2000" dirty="0" err="1"/>
              <a:t>Katak</a:t>
            </a:r>
            <a:endParaRPr lang="en-US" sz="2000" dirty="0"/>
          </a:p>
          <a:p>
            <a:r>
              <a:rPr lang="en-US" sz="2000" dirty="0"/>
              <a:t>Queen of </a:t>
            </a:r>
            <a:r>
              <a:rPr lang="en-US" sz="2000" dirty="0" err="1"/>
              <a:t>Puruṣottama</a:t>
            </a:r>
            <a:r>
              <a:rPr lang="en-US" sz="2000" dirty="0"/>
              <a:t>-deva wished to give </a:t>
            </a:r>
            <a:r>
              <a:rPr lang="en-US" sz="2000" dirty="0" err="1"/>
              <a:t>Gopalji</a:t>
            </a:r>
            <a:r>
              <a:rPr lang="en-US" sz="2000" dirty="0"/>
              <a:t> a valuable nose pearl </a:t>
            </a:r>
          </a:p>
          <a:p>
            <a:r>
              <a:rPr lang="en-US" sz="2000" dirty="0"/>
              <a:t>Lord Chaitanya eats away offering of the Brahmin</a:t>
            </a:r>
          </a:p>
          <a:p>
            <a:r>
              <a:rPr lang="en-US" sz="2000" dirty="0"/>
              <a:t>The tale of two marble stones – Tapa is needed</a:t>
            </a:r>
          </a:p>
          <a:p>
            <a:endParaRPr lang="en-US" sz="2000" dirty="0"/>
          </a:p>
          <a:p>
            <a:endParaRPr lang="en-US" sz="2000" dirty="0"/>
          </a:p>
        </p:txBody>
      </p:sp>
      <p:sp>
        <p:nvSpPr>
          <p:cNvPr id="81" name="Rectangle 8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6" name="Picture 2" descr="Jai Radhe Jai Krishna Jai Vrindavan: June 2015">
            <a:extLst>
              <a:ext uri="{FF2B5EF4-FFF2-40B4-BE49-F238E27FC236}">
                <a16:creationId xmlns:a16="http://schemas.microsoft.com/office/drawing/2014/main" id="{62847157-BEFC-F246-8722-D31FD9AB05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239" r="-1" b="45361"/>
          <a:stretch/>
        </p:blipFill>
        <p:spPr bwMode="auto">
          <a:xfrm>
            <a:off x="7083423" y="581892"/>
            <a:ext cx="4397433" cy="2518756"/>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508" name="Picture 4">
            <a:extLst>
              <a:ext uri="{FF2B5EF4-FFF2-40B4-BE49-F238E27FC236}">
                <a16:creationId xmlns:a16="http://schemas.microsoft.com/office/drawing/2014/main" id="{F00EDF64-884E-384F-B293-76A9329BBB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2874" r="3" b="3"/>
          <a:stretch/>
        </p:blipFill>
        <p:spPr bwMode="auto">
          <a:xfrm>
            <a:off x="7083423" y="3707894"/>
            <a:ext cx="4395569" cy="2518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8579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546" name="Rectangle 14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44" name="Picture 16" descr="Krishna Incarnation – A MYTHOLOGY BLOG">
            <a:extLst>
              <a:ext uri="{FF2B5EF4-FFF2-40B4-BE49-F238E27FC236}">
                <a16:creationId xmlns:a16="http://schemas.microsoft.com/office/drawing/2014/main" id="{CB2AFB5B-99D9-5144-B53D-B6F0988D98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1563" y="1844675"/>
            <a:ext cx="2952750" cy="2197100"/>
          </a:xfrm>
          <a:prstGeom prst="rect">
            <a:avLst/>
          </a:prstGeom>
          <a:extLst>
            <a:ext uri="{909E8E84-426E-40DD-AFC4-6F175D3DCCD1}">
              <a14:hiddenFill xmlns:a14="http://schemas.microsoft.com/office/drawing/2010/main">
                <a:solidFill>
                  <a:srgbClr val="FFFFFF"/>
                </a:solidFill>
              </a14:hiddenFill>
            </a:ext>
          </a:extLst>
        </p:spPr>
      </p:pic>
      <p:pic>
        <p:nvPicPr>
          <p:cNvPr id="22540" name="Picture 12" descr="love4wallpapers: Krishna kills demon Bakasura">
            <a:extLst>
              <a:ext uri="{FF2B5EF4-FFF2-40B4-BE49-F238E27FC236}">
                <a16:creationId xmlns:a16="http://schemas.microsoft.com/office/drawing/2014/main" id="{D80451A6-203A-B049-B1B7-B056F2C1F5A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71563" y="4110038"/>
            <a:ext cx="2952750" cy="2184400"/>
          </a:xfrm>
          <a:prstGeom prst="rect">
            <a:avLst/>
          </a:prstGeom>
          <a:extLst>
            <a:ext uri="{909E8E84-426E-40DD-AFC4-6F175D3DCCD1}">
              <a14:hiddenFill xmlns:a14="http://schemas.microsoft.com/office/drawing/2010/main">
                <a:solidFill>
                  <a:srgbClr val="FFFFFF"/>
                </a:solidFill>
              </a14:hiddenFill>
            </a:ext>
          </a:extLst>
        </p:spPr>
      </p:pic>
      <p:pic>
        <p:nvPicPr>
          <p:cNvPr id="22534" name="Picture 6" descr="Krishna's pastimes | Krishna.com">
            <a:extLst>
              <a:ext uri="{FF2B5EF4-FFF2-40B4-BE49-F238E27FC236}">
                <a16:creationId xmlns:a16="http://schemas.microsoft.com/office/drawing/2014/main" id="{0FBEB67F-B224-FA40-ABBE-4F384C5A9C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2575" y="1844675"/>
            <a:ext cx="2339975" cy="1100138"/>
          </a:xfrm>
          <a:prstGeom prst="rect">
            <a:avLst/>
          </a:prstGeom>
          <a:extLst>
            <a:ext uri="{909E8E84-426E-40DD-AFC4-6F175D3DCCD1}">
              <a14:hiddenFill xmlns:a14="http://schemas.microsoft.com/office/drawing/2010/main">
                <a:solidFill>
                  <a:srgbClr val="FFFFFF"/>
                </a:solidFill>
              </a14:hiddenFill>
            </a:ext>
          </a:extLst>
        </p:spPr>
      </p:pic>
      <p:pic>
        <p:nvPicPr>
          <p:cNvPr id="22536" name="Picture 8" descr="Krishna's pastimes | Krishna.com">
            <a:extLst>
              <a:ext uri="{FF2B5EF4-FFF2-40B4-BE49-F238E27FC236}">
                <a16:creationId xmlns:a16="http://schemas.microsoft.com/office/drawing/2014/main" id="{40FB9D5D-6A18-734A-A67F-8A8461D2C5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2575" y="3013075"/>
            <a:ext cx="2339975" cy="3281363"/>
          </a:xfrm>
          <a:prstGeom prst="rect">
            <a:avLst/>
          </a:prstGeom>
          <a:extLst>
            <a:ext uri="{909E8E84-426E-40DD-AFC4-6F175D3DCCD1}">
              <a14:hiddenFill xmlns:a14="http://schemas.microsoft.com/office/drawing/2010/main">
                <a:solidFill>
                  <a:srgbClr val="FFFFFF"/>
                </a:solidFill>
              </a14:hiddenFill>
            </a:ext>
          </a:extLst>
        </p:spPr>
      </p:pic>
      <p:pic>
        <p:nvPicPr>
          <p:cNvPr id="22542" name="Picture 14" descr="What scriptures mention Krishna killing Sakatasura the cart demon as a  baby? - Hinduism Stack Exchange">
            <a:extLst>
              <a:ext uri="{FF2B5EF4-FFF2-40B4-BE49-F238E27FC236}">
                <a16:creationId xmlns:a16="http://schemas.microsoft.com/office/drawing/2014/main" id="{B36D38E4-E508-A847-A00C-EF63FD2895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0813" y="1844675"/>
            <a:ext cx="1590675" cy="2184400"/>
          </a:xfrm>
          <a:prstGeom prst="rect">
            <a:avLst/>
          </a:prstGeom>
          <a:extLst>
            <a:ext uri="{909E8E84-426E-40DD-AFC4-6F175D3DCCD1}">
              <a14:hiddenFill xmlns:a14="http://schemas.microsoft.com/office/drawing/2010/main">
                <a:solidFill>
                  <a:srgbClr val="FFFFFF"/>
                </a:solidFill>
              </a14:hiddenFill>
            </a:ext>
          </a:extLst>
        </p:spPr>
      </p:pic>
      <p:pic>
        <p:nvPicPr>
          <p:cNvPr id="22538" name="Picture 10" descr="The Aghasura demon lay on the road to devour Krishna's friends and Krishna  contemplates how to save them and kill the demon. Hare… | Krishna, Hindu  art, Krishna art">
            <a:extLst>
              <a:ext uri="{FF2B5EF4-FFF2-40B4-BE49-F238E27FC236}">
                <a16:creationId xmlns:a16="http://schemas.microsoft.com/office/drawing/2014/main" id="{E6C79411-D6EF-434C-A73C-4E2E1238EB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00813" y="4097338"/>
            <a:ext cx="1590675" cy="2197100"/>
          </a:xfrm>
          <a:prstGeom prst="rect">
            <a:avLst/>
          </a:prstGeom>
          <a:extLst>
            <a:ext uri="{909E8E84-426E-40DD-AFC4-6F175D3DCCD1}">
              <a14:hiddenFill xmlns:a14="http://schemas.microsoft.com/office/drawing/2010/main">
                <a:solidFill>
                  <a:srgbClr val="FFFFFF"/>
                </a:solidFill>
              </a14:hiddenFill>
            </a:ext>
          </a:extLst>
        </p:spPr>
      </p:pic>
      <p:pic>
        <p:nvPicPr>
          <p:cNvPr id="22530" name="Picture 2" descr="Childhood Pastimes of Krsna | The Hare Krishna Movement">
            <a:extLst>
              <a:ext uri="{FF2B5EF4-FFF2-40B4-BE49-F238E27FC236}">
                <a16:creationId xmlns:a16="http://schemas.microsoft.com/office/drawing/2014/main" id="{52C30E83-65E9-BC4F-997B-E97B0089A7C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59750" y="1844675"/>
            <a:ext cx="2955925" cy="1989138"/>
          </a:xfrm>
          <a:prstGeom prst="rect">
            <a:avLst/>
          </a:prstGeom>
          <a:extLst>
            <a:ext uri="{909E8E84-426E-40DD-AFC4-6F175D3DCCD1}">
              <a14:hiddenFill xmlns:a14="http://schemas.microsoft.com/office/drawing/2010/main">
                <a:solidFill>
                  <a:srgbClr val="FFFFFF"/>
                </a:solidFill>
              </a14:hiddenFill>
            </a:ext>
          </a:extLst>
        </p:spPr>
      </p:pic>
      <p:pic>
        <p:nvPicPr>
          <p:cNvPr id="22532" name="Picture 4" descr="demons in Krishna's pastimes Archives - For the Pleasure of Lord Krishna">
            <a:extLst>
              <a:ext uri="{FF2B5EF4-FFF2-40B4-BE49-F238E27FC236}">
                <a16:creationId xmlns:a16="http://schemas.microsoft.com/office/drawing/2014/main" id="{AAD86F1D-EE6D-104D-B6A3-14FBA358B47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59750" y="3900488"/>
            <a:ext cx="2955925" cy="2392363"/>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F1E7AE4-D82C-734D-96E1-39CFEB50CF93}"/>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Balaram" pitchFamily="2" charset="0"/>
              </a:rPr>
              <a:t>Bal Gopal Pastimes</a:t>
            </a:r>
          </a:p>
        </p:txBody>
      </p:sp>
    </p:spTree>
    <p:extLst>
      <p:ext uri="{BB962C8B-B14F-4D97-AF65-F5344CB8AC3E}">
        <p14:creationId xmlns:p14="http://schemas.microsoft.com/office/powerpoint/2010/main" val="2392932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08D9B0-4ADD-8A48-9DFF-C67F4647A7E7}"/>
              </a:ext>
            </a:extLst>
          </p:cNvPr>
          <p:cNvSpPr>
            <a:spLocks noGrp="1"/>
          </p:cNvSpPr>
          <p:nvPr>
            <p:ph type="title"/>
          </p:nvPr>
        </p:nvSpPr>
        <p:spPr>
          <a:xfrm>
            <a:off x="1043631" y="809898"/>
            <a:ext cx="9942716" cy="1554480"/>
          </a:xfrm>
        </p:spPr>
        <p:txBody>
          <a:bodyPr anchor="ctr">
            <a:normAutofit/>
          </a:bodyPr>
          <a:lstStyle/>
          <a:p>
            <a:r>
              <a:rPr lang="en-US" sz="4800" dirty="0"/>
              <a:t>Bal </a:t>
            </a:r>
            <a:r>
              <a:rPr lang="en-US" sz="4800" dirty="0" err="1"/>
              <a:t>Gopalji</a:t>
            </a:r>
            <a:r>
              <a:rPr lang="en-US" sz="4800" dirty="0"/>
              <a:t> </a:t>
            </a:r>
            <a:r>
              <a:rPr lang="en-US" sz="4800" dirty="0" err="1"/>
              <a:t>ki</a:t>
            </a:r>
            <a:r>
              <a:rPr lang="en-US" sz="4800" dirty="0"/>
              <a:t> Jai – Lessons learned</a:t>
            </a:r>
          </a:p>
        </p:txBody>
      </p:sp>
      <p:sp>
        <p:nvSpPr>
          <p:cNvPr id="3" name="Content Placeholder 2">
            <a:extLst>
              <a:ext uri="{FF2B5EF4-FFF2-40B4-BE49-F238E27FC236}">
                <a16:creationId xmlns:a16="http://schemas.microsoft.com/office/drawing/2014/main" id="{74CBF73F-FE1D-BA4C-8113-89831E94DCDA}"/>
              </a:ext>
            </a:extLst>
          </p:cNvPr>
          <p:cNvSpPr>
            <a:spLocks noGrp="1"/>
          </p:cNvSpPr>
          <p:nvPr>
            <p:ph idx="1"/>
          </p:nvPr>
        </p:nvSpPr>
        <p:spPr>
          <a:xfrm>
            <a:off x="1045028" y="3017522"/>
            <a:ext cx="9941319" cy="3124658"/>
          </a:xfrm>
        </p:spPr>
        <p:txBody>
          <a:bodyPr anchor="ctr">
            <a:normAutofit fontScale="92500" lnSpcReduction="10000"/>
          </a:bodyPr>
          <a:lstStyle/>
          <a:p>
            <a:r>
              <a:rPr lang="en-US" sz="2000" dirty="0"/>
              <a:t>Lord mercifully manifests in deity form</a:t>
            </a:r>
          </a:p>
          <a:p>
            <a:r>
              <a:rPr lang="en-US" sz="2000" dirty="0"/>
              <a:t>There in no difference between Supreme Lord and Bal Gopal deity</a:t>
            </a:r>
          </a:p>
          <a:p>
            <a:r>
              <a:rPr lang="en-US" sz="2000" dirty="0"/>
              <a:t>Deity form of Lord accepts and reciprocates - He can talk and walk</a:t>
            </a:r>
          </a:p>
          <a:p>
            <a:r>
              <a:rPr lang="en-US" sz="2000" dirty="0"/>
              <a:t>Need to be pure and faithful, humble and obedient</a:t>
            </a:r>
          </a:p>
          <a:p>
            <a:r>
              <a:rPr lang="en-US" sz="2000" dirty="0"/>
              <a:t>Need to follow the regulative principles of bhakti to purify</a:t>
            </a:r>
          </a:p>
          <a:p>
            <a:pPr lvl="1"/>
            <a:r>
              <a:rPr lang="en-US" sz="2000" dirty="0"/>
              <a:t>MA, </a:t>
            </a:r>
            <a:r>
              <a:rPr lang="en-US" sz="2000" dirty="0" err="1"/>
              <a:t>Japa</a:t>
            </a:r>
            <a:r>
              <a:rPr lang="en-US" sz="2000" dirty="0"/>
              <a:t>, Reading BG/SB/CC</a:t>
            </a:r>
          </a:p>
          <a:p>
            <a:pPr lvl="1"/>
            <a:r>
              <a:rPr lang="en-US" sz="2000" dirty="0"/>
              <a:t>Serve the deities with love and respect</a:t>
            </a:r>
          </a:p>
          <a:p>
            <a:pPr lvl="1"/>
            <a:r>
              <a:rPr lang="en-US" sz="2000" dirty="0"/>
              <a:t>Smile at all others </a:t>
            </a:r>
            <a:r>
              <a:rPr lang="en-US" sz="2000" dirty="0">
                <a:sym typeface="Wingdings" pitchFamily="2" charset="2"/>
              </a:rPr>
              <a:t></a:t>
            </a:r>
            <a:endParaRPr lang="en-US" sz="2000" dirty="0"/>
          </a:p>
          <a:p>
            <a:r>
              <a:rPr lang="en-US" sz="2000" dirty="0"/>
              <a:t>If we are not </a:t>
            </a:r>
            <a:r>
              <a:rPr lang="en-US" sz="2000" b="1" dirty="0"/>
              <a:t>grateful</a:t>
            </a:r>
            <a:r>
              <a:rPr lang="en-US" sz="2000" dirty="0"/>
              <a:t>, we are great fools !!! </a:t>
            </a:r>
            <a:r>
              <a:rPr lang="en-US" sz="2000" dirty="0">
                <a:sym typeface="Wingdings" pitchFamily="2" charset="2"/>
              </a:rPr>
              <a:t></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0230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48BF83C-0A67-6640-B721-DC4BEF7E68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8983"/>
          <a:stretch/>
        </p:blipFill>
        <p:spPr bwMode="auto">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EFB512-B63F-D64E-8407-54419D43E2BF}"/>
              </a:ext>
            </a:extLst>
          </p:cNvPr>
          <p:cNvSpPr>
            <a:spLocks noGrp="1"/>
          </p:cNvSpPr>
          <p:nvPr>
            <p:ph type="ctrTitle"/>
          </p:nvPr>
        </p:nvSpPr>
        <p:spPr>
          <a:xfrm>
            <a:off x="6343650" y="3962400"/>
            <a:ext cx="5505814" cy="1690409"/>
          </a:xfrm>
        </p:spPr>
        <p:txBody>
          <a:bodyPr anchor="b">
            <a:normAutofit/>
          </a:bodyPr>
          <a:lstStyle/>
          <a:p>
            <a:pPr algn="l"/>
            <a:r>
              <a:rPr lang="en-US" sz="4400"/>
              <a:t>Welcoming Bal Gopal</a:t>
            </a:r>
          </a:p>
        </p:txBody>
      </p:sp>
      <p:sp>
        <p:nvSpPr>
          <p:cNvPr id="3" name="Subtitle 2">
            <a:extLst>
              <a:ext uri="{FF2B5EF4-FFF2-40B4-BE49-F238E27FC236}">
                <a16:creationId xmlns:a16="http://schemas.microsoft.com/office/drawing/2014/main" id="{8D2C742B-04ED-BC4F-A072-E226CACE2D4C}"/>
              </a:ext>
            </a:extLst>
          </p:cNvPr>
          <p:cNvSpPr>
            <a:spLocks noGrp="1"/>
          </p:cNvSpPr>
          <p:nvPr>
            <p:ph type="subTitle" idx="1"/>
          </p:nvPr>
        </p:nvSpPr>
        <p:spPr>
          <a:xfrm>
            <a:off x="6343650" y="5709565"/>
            <a:ext cx="5395975" cy="646785"/>
          </a:xfrm>
        </p:spPr>
        <p:txBody>
          <a:bodyPr>
            <a:normAutofit fontScale="92500" lnSpcReduction="10000"/>
          </a:bodyPr>
          <a:lstStyle/>
          <a:p>
            <a:pPr algn="l"/>
            <a:r>
              <a:rPr lang="en-US" dirty="0">
                <a:latin typeface="Balaram" pitchFamily="2" charset="0"/>
              </a:rPr>
              <a:t>New family member, most respectable and adorable Supreme Lord</a:t>
            </a:r>
          </a:p>
          <a:p>
            <a:pPr algn="l"/>
            <a:endParaRPr lang="en-US" dirty="0"/>
          </a:p>
        </p:txBody>
      </p:sp>
      <p:pic>
        <p:nvPicPr>
          <p:cNvPr id="4" name="Picture 6" descr="Srila Prabhupada – ISKCON MANGALORE">
            <a:extLst>
              <a:ext uri="{FF2B5EF4-FFF2-40B4-BE49-F238E27FC236}">
                <a16:creationId xmlns:a16="http://schemas.microsoft.com/office/drawing/2014/main" id="{47E77D48-C13E-B44C-ADE3-887E9186AE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569"/>
          <a:stretch/>
        </p:blipFill>
        <p:spPr bwMode="auto">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451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EE75-7E98-A546-B140-CE0D964EC4F8}"/>
              </a:ext>
            </a:extLst>
          </p:cNvPr>
          <p:cNvSpPr>
            <a:spLocks noGrp="1"/>
          </p:cNvSpPr>
          <p:nvPr>
            <p:ph type="title"/>
          </p:nvPr>
        </p:nvSpPr>
        <p:spPr/>
        <p:txBody>
          <a:bodyPr/>
          <a:lstStyle/>
          <a:p>
            <a:r>
              <a:rPr lang="en-US" dirty="0">
                <a:latin typeface="Balaram" pitchFamily="2" charset="0"/>
              </a:rPr>
              <a:t>Devotional </a:t>
            </a:r>
            <a:r>
              <a:rPr lang="en-US" i="1" dirty="0">
                <a:latin typeface="Balaram" pitchFamily="2" charset="0"/>
              </a:rPr>
              <a:t>Service </a:t>
            </a:r>
            <a:r>
              <a:rPr lang="en-US" dirty="0">
                <a:latin typeface="Balaram" pitchFamily="2" charset="0"/>
              </a:rPr>
              <a:t>leads to perfection</a:t>
            </a:r>
          </a:p>
        </p:txBody>
      </p:sp>
      <p:sp>
        <p:nvSpPr>
          <p:cNvPr id="3" name="Content Placeholder 2">
            <a:extLst>
              <a:ext uri="{FF2B5EF4-FFF2-40B4-BE49-F238E27FC236}">
                <a16:creationId xmlns:a16="http://schemas.microsoft.com/office/drawing/2014/main" id="{BB948FE7-E27F-204E-A9C5-95F9C1A28694}"/>
              </a:ext>
            </a:extLst>
          </p:cNvPr>
          <p:cNvSpPr>
            <a:spLocks noGrp="1"/>
          </p:cNvSpPr>
          <p:nvPr>
            <p:ph idx="1"/>
          </p:nvPr>
        </p:nvSpPr>
        <p:spPr>
          <a:xfrm>
            <a:off x="838200" y="1825625"/>
            <a:ext cx="10515600" cy="1434410"/>
          </a:xfrm>
        </p:spPr>
        <p:txBody>
          <a:bodyPr/>
          <a:lstStyle/>
          <a:p>
            <a:pPr marL="0" indent="0" algn="ctr">
              <a:buNone/>
            </a:pPr>
            <a:r>
              <a:rPr lang="en-US" i="1" dirty="0" err="1">
                <a:latin typeface="Balaram" pitchFamily="2" charset="0"/>
              </a:rPr>
              <a:t>śrī-bhagavān</a:t>
            </a:r>
            <a:r>
              <a:rPr lang="en-US" i="1" dirty="0">
                <a:latin typeface="Balaram" pitchFamily="2" charset="0"/>
              </a:rPr>
              <a:t> </a:t>
            </a:r>
            <a:r>
              <a:rPr lang="en-US" i="1" dirty="0" err="1">
                <a:latin typeface="Balaram" pitchFamily="2" charset="0"/>
              </a:rPr>
              <a:t>uvāca</a:t>
            </a:r>
            <a:br>
              <a:rPr lang="en-US" i="1" dirty="0">
                <a:latin typeface="Balaram" pitchFamily="2" charset="0"/>
              </a:rPr>
            </a:br>
            <a:r>
              <a:rPr lang="en-US" i="1" dirty="0" err="1">
                <a:latin typeface="Balaram" pitchFamily="2" charset="0"/>
              </a:rPr>
              <a:t>mayy</a:t>
            </a:r>
            <a:r>
              <a:rPr lang="en-US" i="1" dirty="0">
                <a:latin typeface="Balaram" pitchFamily="2" charset="0"/>
              </a:rPr>
              <a:t> </a:t>
            </a:r>
            <a:r>
              <a:rPr lang="en-US" i="1" dirty="0" err="1">
                <a:latin typeface="Balaram" pitchFamily="2" charset="0"/>
              </a:rPr>
              <a:t>āveśya</a:t>
            </a:r>
            <a:r>
              <a:rPr lang="en-US" i="1" dirty="0">
                <a:latin typeface="Balaram" pitchFamily="2" charset="0"/>
              </a:rPr>
              <a:t> mano ye </a:t>
            </a:r>
            <a:r>
              <a:rPr lang="en-US" i="1" dirty="0" err="1">
                <a:latin typeface="Balaram" pitchFamily="2" charset="0"/>
              </a:rPr>
              <a:t>māṁ</a:t>
            </a:r>
            <a:r>
              <a:rPr lang="en-US" i="1" dirty="0">
                <a:latin typeface="Balaram" pitchFamily="2" charset="0"/>
              </a:rPr>
              <a:t> </a:t>
            </a:r>
            <a:r>
              <a:rPr lang="en-US" i="1" dirty="0" err="1">
                <a:latin typeface="Balaram" pitchFamily="2" charset="0"/>
              </a:rPr>
              <a:t>nitya-yuktā</a:t>
            </a:r>
            <a:r>
              <a:rPr lang="en-US" i="1" dirty="0">
                <a:latin typeface="Balaram" pitchFamily="2" charset="0"/>
              </a:rPr>
              <a:t> </a:t>
            </a:r>
            <a:r>
              <a:rPr lang="en-US" i="1" dirty="0" err="1">
                <a:latin typeface="Balaram" pitchFamily="2" charset="0"/>
              </a:rPr>
              <a:t>upāsate</a:t>
            </a:r>
            <a:br>
              <a:rPr lang="en-US" i="1" dirty="0">
                <a:latin typeface="Balaram" pitchFamily="2" charset="0"/>
              </a:rPr>
            </a:br>
            <a:r>
              <a:rPr lang="en-US" i="1" dirty="0" err="1">
                <a:latin typeface="Balaram" pitchFamily="2" charset="0"/>
              </a:rPr>
              <a:t>śraddhayā</a:t>
            </a:r>
            <a:r>
              <a:rPr lang="en-US" i="1" dirty="0">
                <a:latin typeface="Balaram" pitchFamily="2" charset="0"/>
              </a:rPr>
              <a:t> </a:t>
            </a:r>
            <a:r>
              <a:rPr lang="en-US" i="1" dirty="0" err="1">
                <a:latin typeface="Balaram" pitchFamily="2" charset="0"/>
              </a:rPr>
              <a:t>parayopetās</a:t>
            </a:r>
            <a:r>
              <a:rPr lang="en-US" i="1" dirty="0">
                <a:latin typeface="Balaram" pitchFamily="2" charset="0"/>
              </a:rPr>
              <a:t> </a:t>
            </a:r>
            <a:r>
              <a:rPr lang="en-US" i="1" dirty="0" err="1">
                <a:latin typeface="Balaram" pitchFamily="2" charset="0"/>
              </a:rPr>
              <a:t>te</a:t>
            </a:r>
            <a:r>
              <a:rPr lang="en-US" i="1" dirty="0">
                <a:latin typeface="Balaram" pitchFamily="2" charset="0"/>
              </a:rPr>
              <a:t> me </a:t>
            </a:r>
            <a:r>
              <a:rPr lang="en-US" i="1" dirty="0" err="1">
                <a:latin typeface="Balaram" pitchFamily="2" charset="0"/>
              </a:rPr>
              <a:t>yukta-tamā</a:t>
            </a:r>
            <a:r>
              <a:rPr lang="en-US" i="1" dirty="0">
                <a:latin typeface="Balaram" pitchFamily="2" charset="0"/>
              </a:rPr>
              <a:t> </a:t>
            </a:r>
            <a:r>
              <a:rPr lang="en-US" i="1" dirty="0" err="1">
                <a:latin typeface="Balaram" pitchFamily="2" charset="0"/>
              </a:rPr>
              <a:t>matāḥ</a:t>
            </a:r>
            <a:endParaRPr lang="en-US" dirty="0">
              <a:latin typeface="Balaram" pitchFamily="2" charset="0"/>
            </a:endParaRPr>
          </a:p>
        </p:txBody>
      </p:sp>
      <p:sp>
        <p:nvSpPr>
          <p:cNvPr id="4" name="Content Placeholder 2">
            <a:extLst>
              <a:ext uri="{FF2B5EF4-FFF2-40B4-BE49-F238E27FC236}">
                <a16:creationId xmlns:a16="http://schemas.microsoft.com/office/drawing/2014/main" id="{F11519F6-03B1-5642-B329-AEF52643CF54}"/>
              </a:ext>
            </a:extLst>
          </p:cNvPr>
          <p:cNvSpPr txBox="1">
            <a:spLocks/>
          </p:cNvSpPr>
          <p:nvPr/>
        </p:nvSpPr>
        <p:spPr>
          <a:xfrm>
            <a:off x="755374" y="3297942"/>
            <a:ext cx="10734924" cy="88444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i="1" dirty="0" err="1">
                <a:latin typeface="Balaram" pitchFamily="2" charset="0"/>
                <a:hlinkClick r:id="rId2"/>
              </a:rPr>
              <a:t>śrī</a:t>
            </a:r>
            <a:r>
              <a:rPr lang="en-US" sz="1600" dirty="0" err="1">
                <a:latin typeface="Balaram" pitchFamily="2" charset="0"/>
              </a:rPr>
              <a:t>-</a:t>
            </a:r>
            <a:r>
              <a:rPr lang="en-US" sz="1600" i="1" dirty="0" err="1">
                <a:latin typeface="Balaram" pitchFamily="2" charset="0"/>
                <a:hlinkClick r:id="rId3"/>
              </a:rPr>
              <a:t>bhagavān</a:t>
            </a:r>
            <a:r>
              <a:rPr lang="en-US" sz="1600" dirty="0">
                <a:latin typeface="Balaram" pitchFamily="2" charset="0"/>
              </a:rPr>
              <a:t> </a:t>
            </a:r>
            <a:r>
              <a:rPr lang="en-US" sz="1600" i="1" dirty="0">
                <a:latin typeface="Balaram" pitchFamily="2" charset="0"/>
                <a:hlinkClick r:id="rId4"/>
              </a:rPr>
              <a:t>uvāca</a:t>
            </a:r>
            <a:r>
              <a:rPr lang="en-US" sz="1600" dirty="0">
                <a:latin typeface="Balaram" pitchFamily="2" charset="0"/>
              </a:rPr>
              <a:t> — the Supreme Personality of Godhead said; </a:t>
            </a:r>
            <a:r>
              <a:rPr lang="en-US" sz="1600" i="1" dirty="0">
                <a:latin typeface="Balaram" pitchFamily="2" charset="0"/>
                <a:hlinkClick r:id="rId5"/>
              </a:rPr>
              <a:t>mayi</a:t>
            </a:r>
            <a:r>
              <a:rPr lang="en-US" sz="1600" dirty="0">
                <a:latin typeface="Balaram" pitchFamily="2" charset="0"/>
              </a:rPr>
              <a:t> — upon Me; </a:t>
            </a:r>
            <a:r>
              <a:rPr lang="en-US" sz="1600" i="1" dirty="0">
                <a:highlight>
                  <a:srgbClr val="FFFF00"/>
                </a:highlight>
                <a:latin typeface="Balaram" pitchFamily="2" charset="0"/>
                <a:hlinkClick r:id="rId6"/>
              </a:rPr>
              <a:t>āveśya</a:t>
            </a:r>
            <a:r>
              <a:rPr lang="en-US" sz="1600" dirty="0">
                <a:highlight>
                  <a:srgbClr val="FFFF00"/>
                </a:highlight>
                <a:latin typeface="Balaram" pitchFamily="2" charset="0"/>
              </a:rPr>
              <a:t> — fixing; </a:t>
            </a:r>
            <a:r>
              <a:rPr lang="en-US" sz="1600" i="1" dirty="0">
                <a:highlight>
                  <a:srgbClr val="FFFF00"/>
                </a:highlight>
                <a:latin typeface="Balaram" pitchFamily="2" charset="0"/>
                <a:hlinkClick r:id="rId7"/>
              </a:rPr>
              <a:t>manaḥ</a:t>
            </a:r>
            <a:r>
              <a:rPr lang="en-US" sz="1600" dirty="0">
                <a:highlight>
                  <a:srgbClr val="FFFF00"/>
                </a:highlight>
                <a:latin typeface="Balaram" pitchFamily="2" charset="0"/>
              </a:rPr>
              <a:t> — the mind</a:t>
            </a:r>
            <a:r>
              <a:rPr lang="en-US" sz="1600" dirty="0">
                <a:latin typeface="Balaram" pitchFamily="2" charset="0"/>
              </a:rPr>
              <a:t>; </a:t>
            </a:r>
            <a:r>
              <a:rPr lang="en-US" sz="1600" i="1" dirty="0">
                <a:latin typeface="Balaram" pitchFamily="2" charset="0"/>
                <a:hlinkClick r:id="rId8"/>
              </a:rPr>
              <a:t>ye</a:t>
            </a:r>
            <a:r>
              <a:rPr lang="en-US" sz="1600" dirty="0">
                <a:latin typeface="Balaram" pitchFamily="2" charset="0"/>
              </a:rPr>
              <a:t> — those who; </a:t>
            </a:r>
            <a:r>
              <a:rPr lang="en-US" sz="1600" i="1" dirty="0">
                <a:latin typeface="Balaram" pitchFamily="2" charset="0"/>
                <a:hlinkClick r:id="rId9"/>
              </a:rPr>
              <a:t>mām</a:t>
            </a:r>
            <a:r>
              <a:rPr lang="en-US" sz="1600" dirty="0">
                <a:latin typeface="Balaram" pitchFamily="2" charset="0"/>
              </a:rPr>
              <a:t> — Me; </a:t>
            </a:r>
            <a:r>
              <a:rPr lang="en-US" sz="1600" i="1" dirty="0">
                <a:highlight>
                  <a:srgbClr val="FFFF00"/>
                </a:highlight>
                <a:latin typeface="Balaram" pitchFamily="2" charset="0"/>
                <a:hlinkClick r:id="rId10"/>
              </a:rPr>
              <a:t>nitya</a:t>
            </a:r>
            <a:r>
              <a:rPr lang="en-US" sz="1600" dirty="0">
                <a:highlight>
                  <a:srgbClr val="FFFF00"/>
                </a:highlight>
                <a:latin typeface="Balaram" pitchFamily="2" charset="0"/>
              </a:rPr>
              <a:t> — always; </a:t>
            </a:r>
            <a:r>
              <a:rPr lang="en-US" sz="1600" i="1" dirty="0">
                <a:highlight>
                  <a:srgbClr val="FFFF00"/>
                </a:highlight>
                <a:latin typeface="Balaram" pitchFamily="2" charset="0"/>
                <a:hlinkClick r:id="rId11"/>
              </a:rPr>
              <a:t>yuktāḥ</a:t>
            </a:r>
            <a:r>
              <a:rPr lang="en-US" sz="1600" dirty="0">
                <a:highlight>
                  <a:srgbClr val="FFFF00"/>
                </a:highlight>
                <a:latin typeface="Balaram" pitchFamily="2" charset="0"/>
              </a:rPr>
              <a:t> — engaged; </a:t>
            </a:r>
            <a:r>
              <a:rPr lang="en-US" sz="1600" i="1" dirty="0">
                <a:highlight>
                  <a:srgbClr val="FFFF00"/>
                </a:highlight>
                <a:latin typeface="Balaram" pitchFamily="2" charset="0"/>
                <a:hlinkClick r:id="rId12"/>
              </a:rPr>
              <a:t>upāsate</a:t>
            </a:r>
            <a:r>
              <a:rPr lang="en-US" sz="1600" dirty="0">
                <a:highlight>
                  <a:srgbClr val="FFFF00"/>
                </a:highlight>
                <a:latin typeface="Balaram" pitchFamily="2" charset="0"/>
              </a:rPr>
              <a:t> — worship; </a:t>
            </a:r>
            <a:r>
              <a:rPr lang="en-US" sz="1600" i="1" dirty="0">
                <a:highlight>
                  <a:srgbClr val="FFFF00"/>
                </a:highlight>
                <a:latin typeface="Balaram" pitchFamily="2" charset="0"/>
                <a:hlinkClick r:id="rId13"/>
              </a:rPr>
              <a:t>śraddhayā</a:t>
            </a:r>
            <a:r>
              <a:rPr lang="en-US" sz="1600" dirty="0">
                <a:highlight>
                  <a:srgbClr val="FFFF00"/>
                </a:highlight>
                <a:latin typeface="Balaram" pitchFamily="2" charset="0"/>
              </a:rPr>
              <a:t> — with faith; </a:t>
            </a:r>
            <a:r>
              <a:rPr lang="en-US" sz="1600" i="1" dirty="0">
                <a:highlight>
                  <a:srgbClr val="FFFF00"/>
                </a:highlight>
                <a:latin typeface="Balaram" pitchFamily="2" charset="0"/>
                <a:hlinkClick r:id="rId14"/>
              </a:rPr>
              <a:t>parayā</a:t>
            </a:r>
            <a:r>
              <a:rPr lang="en-US" sz="1600" dirty="0">
                <a:highlight>
                  <a:srgbClr val="FFFF00"/>
                </a:highlight>
                <a:latin typeface="Balaram" pitchFamily="2" charset="0"/>
              </a:rPr>
              <a:t> — transcendental; </a:t>
            </a:r>
            <a:r>
              <a:rPr lang="en-US" sz="1600" i="1" dirty="0">
                <a:highlight>
                  <a:srgbClr val="FFFF00"/>
                </a:highlight>
                <a:latin typeface="Balaram" pitchFamily="2" charset="0"/>
                <a:hlinkClick r:id="rId15"/>
              </a:rPr>
              <a:t>upetāḥ</a:t>
            </a:r>
            <a:r>
              <a:rPr lang="en-US" sz="1600" dirty="0">
                <a:highlight>
                  <a:srgbClr val="FFFF00"/>
                </a:highlight>
                <a:latin typeface="Balaram" pitchFamily="2" charset="0"/>
              </a:rPr>
              <a:t> — endowed</a:t>
            </a:r>
            <a:r>
              <a:rPr lang="en-US" sz="1600" dirty="0">
                <a:latin typeface="Balaram" pitchFamily="2" charset="0"/>
              </a:rPr>
              <a:t>; </a:t>
            </a:r>
            <a:r>
              <a:rPr lang="en-US" sz="1600" i="1" dirty="0">
                <a:latin typeface="Balaram" pitchFamily="2" charset="0"/>
                <a:hlinkClick r:id="rId16"/>
              </a:rPr>
              <a:t>te</a:t>
            </a:r>
            <a:r>
              <a:rPr lang="en-US" sz="1600" dirty="0">
                <a:latin typeface="Balaram" pitchFamily="2" charset="0"/>
              </a:rPr>
              <a:t> — they; </a:t>
            </a:r>
            <a:r>
              <a:rPr lang="en-US" sz="1600" i="1" dirty="0">
                <a:latin typeface="Balaram" pitchFamily="2" charset="0"/>
                <a:hlinkClick r:id="rId17"/>
              </a:rPr>
              <a:t>me</a:t>
            </a:r>
            <a:r>
              <a:rPr lang="en-US" sz="1600" dirty="0">
                <a:latin typeface="Balaram" pitchFamily="2" charset="0"/>
              </a:rPr>
              <a:t> — by Me; </a:t>
            </a:r>
            <a:r>
              <a:rPr lang="en-US" sz="1600" i="1" dirty="0" err="1">
                <a:latin typeface="Balaram" pitchFamily="2" charset="0"/>
                <a:hlinkClick r:id="rId18"/>
              </a:rPr>
              <a:t>yukta</a:t>
            </a:r>
            <a:r>
              <a:rPr lang="en-US" sz="1600" dirty="0" err="1">
                <a:latin typeface="Balaram" pitchFamily="2" charset="0"/>
              </a:rPr>
              <a:t>-</a:t>
            </a:r>
            <a:r>
              <a:rPr lang="en-US" sz="1600" i="1" dirty="0" err="1">
                <a:latin typeface="Balaram" pitchFamily="2" charset="0"/>
                <a:hlinkClick r:id="rId19"/>
              </a:rPr>
              <a:t>tamāḥ</a:t>
            </a:r>
            <a:r>
              <a:rPr lang="en-US" sz="1600" dirty="0">
                <a:latin typeface="Balaram" pitchFamily="2" charset="0"/>
              </a:rPr>
              <a:t> — most perfect in </a:t>
            </a:r>
            <a:r>
              <a:rPr lang="en-US" sz="1600" i="1" dirty="0">
                <a:latin typeface="Balaram" pitchFamily="2" charset="0"/>
              </a:rPr>
              <a:t>yoga</a:t>
            </a:r>
            <a:r>
              <a:rPr lang="en-US" sz="1600" dirty="0">
                <a:latin typeface="Balaram" pitchFamily="2" charset="0"/>
              </a:rPr>
              <a:t>; </a:t>
            </a:r>
            <a:r>
              <a:rPr lang="en-US" sz="1600" i="1" dirty="0">
                <a:latin typeface="Balaram" pitchFamily="2" charset="0"/>
                <a:hlinkClick r:id="rId20"/>
              </a:rPr>
              <a:t>matāḥ</a:t>
            </a:r>
            <a:r>
              <a:rPr lang="en-US" sz="1600" dirty="0">
                <a:latin typeface="Balaram" pitchFamily="2" charset="0"/>
              </a:rPr>
              <a:t> — are considered.</a:t>
            </a:r>
          </a:p>
        </p:txBody>
      </p:sp>
      <p:sp>
        <p:nvSpPr>
          <p:cNvPr id="6" name="Content Placeholder 2">
            <a:extLst>
              <a:ext uri="{FF2B5EF4-FFF2-40B4-BE49-F238E27FC236}">
                <a16:creationId xmlns:a16="http://schemas.microsoft.com/office/drawing/2014/main" id="{891F49B2-8DEE-7443-8164-5B80A03BB410}"/>
              </a:ext>
            </a:extLst>
          </p:cNvPr>
          <p:cNvSpPr txBox="1">
            <a:spLocks/>
          </p:cNvSpPr>
          <p:nvPr/>
        </p:nvSpPr>
        <p:spPr>
          <a:xfrm>
            <a:off x="775917" y="4182386"/>
            <a:ext cx="10515600" cy="16072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Balaram" pitchFamily="2" charset="0"/>
              </a:rPr>
              <a:t>The Supreme Personality of Godhead said: Those who fix their minds on My personal form and are </a:t>
            </a:r>
            <a:r>
              <a:rPr lang="en-US" b="1" dirty="0">
                <a:highlight>
                  <a:srgbClr val="FFFF00"/>
                </a:highlight>
                <a:latin typeface="Balaram" pitchFamily="2" charset="0"/>
              </a:rPr>
              <a:t>always engaged in worshiping Me with great and transcendental faith</a:t>
            </a:r>
            <a:r>
              <a:rPr lang="en-US" b="1" dirty="0">
                <a:latin typeface="Balaram" pitchFamily="2" charset="0"/>
              </a:rPr>
              <a:t> are considered by Me to be </a:t>
            </a:r>
            <a:r>
              <a:rPr lang="en-US" b="1" dirty="0">
                <a:highlight>
                  <a:srgbClr val="FFFF00"/>
                </a:highlight>
                <a:latin typeface="Balaram" pitchFamily="2" charset="0"/>
              </a:rPr>
              <a:t>most perfect</a:t>
            </a:r>
            <a:r>
              <a:rPr lang="en-US" b="1" dirty="0">
                <a:latin typeface="Balaram" pitchFamily="2" charset="0"/>
              </a:rPr>
              <a:t>. [BG 12.2]</a:t>
            </a:r>
            <a:endParaRPr lang="en-US" dirty="0">
              <a:latin typeface="Balaram" pitchFamily="2" charset="0"/>
            </a:endParaRPr>
          </a:p>
        </p:txBody>
      </p:sp>
    </p:spTree>
    <p:extLst>
      <p:ext uri="{BB962C8B-B14F-4D97-AF65-F5344CB8AC3E}">
        <p14:creationId xmlns:p14="http://schemas.microsoft.com/office/powerpoint/2010/main" val="2853645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6EE75-7E98-A546-B140-CE0D964EC4F8}"/>
              </a:ext>
            </a:extLst>
          </p:cNvPr>
          <p:cNvSpPr>
            <a:spLocks noGrp="1"/>
          </p:cNvSpPr>
          <p:nvPr>
            <p:ph type="title"/>
          </p:nvPr>
        </p:nvSpPr>
        <p:spPr/>
        <p:txBody>
          <a:bodyPr/>
          <a:lstStyle/>
          <a:p>
            <a:r>
              <a:rPr lang="en-US" dirty="0">
                <a:latin typeface="Balaram" pitchFamily="2" charset="0"/>
              </a:rPr>
              <a:t>Devotional </a:t>
            </a:r>
            <a:r>
              <a:rPr lang="en-US" i="1" dirty="0">
                <a:latin typeface="Balaram" pitchFamily="2" charset="0"/>
              </a:rPr>
              <a:t>Service </a:t>
            </a:r>
            <a:r>
              <a:rPr lang="en-US" dirty="0">
                <a:latin typeface="Balaram" pitchFamily="2" charset="0"/>
              </a:rPr>
              <a:t>is easy</a:t>
            </a:r>
          </a:p>
        </p:txBody>
      </p:sp>
      <p:sp>
        <p:nvSpPr>
          <p:cNvPr id="3" name="Content Placeholder 2">
            <a:extLst>
              <a:ext uri="{FF2B5EF4-FFF2-40B4-BE49-F238E27FC236}">
                <a16:creationId xmlns:a16="http://schemas.microsoft.com/office/drawing/2014/main" id="{BB948FE7-E27F-204E-A9C5-95F9C1A28694}"/>
              </a:ext>
            </a:extLst>
          </p:cNvPr>
          <p:cNvSpPr>
            <a:spLocks noGrp="1"/>
          </p:cNvSpPr>
          <p:nvPr>
            <p:ph idx="1"/>
          </p:nvPr>
        </p:nvSpPr>
        <p:spPr>
          <a:xfrm>
            <a:off x="838200" y="1825625"/>
            <a:ext cx="10515600" cy="1434410"/>
          </a:xfrm>
        </p:spPr>
        <p:txBody>
          <a:bodyPr>
            <a:normAutofit/>
          </a:bodyPr>
          <a:lstStyle/>
          <a:p>
            <a:pPr marL="0" indent="0" algn="ctr">
              <a:buNone/>
            </a:pPr>
            <a:r>
              <a:rPr lang="en-US" i="1" dirty="0" err="1">
                <a:latin typeface="Balaram" pitchFamily="2" charset="0"/>
              </a:rPr>
              <a:t>kleśo</a:t>
            </a:r>
            <a:r>
              <a:rPr lang="en-US" i="1" dirty="0">
                <a:latin typeface="Balaram" pitchFamily="2" charset="0"/>
              </a:rPr>
              <a:t> ’</a:t>
            </a:r>
            <a:r>
              <a:rPr lang="en-US" i="1" dirty="0" err="1">
                <a:latin typeface="Balaram" pitchFamily="2" charset="0"/>
              </a:rPr>
              <a:t>dhika-taras</a:t>
            </a:r>
            <a:r>
              <a:rPr lang="en-US" i="1" dirty="0">
                <a:latin typeface="Balaram" pitchFamily="2" charset="0"/>
              </a:rPr>
              <a:t> </a:t>
            </a:r>
            <a:r>
              <a:rPr lang="en-US" i="1" dirty="0" err="1">
                <a:latin typeface="Balaram" pitchFamily="2" charset="0"/>
              </a:rPr>
              <a:t>teṣām</a:t>
            </a:r>
            <a:r>
              <a:rPr lang="en-US" i="1" dirty="0">
                <a:latin typeface="Balaram" pitchFamily="2" charset="0"/>
              </a:rPr>
              <a:t> </a:t>
            </a:r>
            <a:r>
              <a:rPr lang="en-US" i="1" dirty="0" err="1">
                <a:latin typeface="Balaram" pitchFamily="2" charset="0"/>
              </a:rPr>
              <a:t>avyaktāsakta-cetasām</a:t>
            </a:r>
            <a:br>
              <a:rPr lang="en-US" i="1" dirty="0">
                <a:latin typeface="Balaram" pitchFamily="2" charset="0"/>
              </a:rPr>
            </a:br>
            <a:r>
              <a:rPr lang="en-US" i="1" dirty="0" err="1">
                <a:latin typeface="Balaram" pitchFamily="2" charset="0"/>
              </a:rPr>
              <a:t>avyaktā</a:t>
            </a:r>
            <a:r>
              <a:rPr lang="en-US" i="1" dirty="0">
                <a:latin typeface="Balaram" pitchFamily="2" charset="0"/>
              </a:rPr>
              <a:t> hi </a:t>
            </a:r>
            <a:r>
              <a:rPr lang="en-US" i="1" dirty="0" err="1">
                <a:latin typeface="Balaram" pitchFamily="2" charset="0"/>
              </a:rPr>
              <a:t>gatir</a:t>
            </a:r>
            <a:r>
              <a:rPr lang="en-US" i="1" dirty="0">
                <a:latin typeface="Balaram" pitchFamily="2" charset="0"/>
              </a:rPr>
              <a:t> </a:t>
            </a:r>
            <a:r>
              <a:rPr lang="en-US" i="1" dirty="0" err="1">
                <a:latin typeface="Balaram" pitchFamily="2" charset="0"/>
              </a:rPr>
              <a:t>duḥkhaṁ</a:t>
            </a:r>
            <a:r>
              <a:rPr lang="en-US" i="1" dirty="0">
                <a:latin typeface="Balaram" pitchFamily="2" charset="0"/>
              </a:rPr>
              <a:t> </a:t>
            </a:r>
            <a:r>
              <a:rPr lang="en-US" i="1" dirty="0" err="1">
                <a:latin typeface="Balaram" pitchFamily="2" charset="0"/>
              </a:rPr>
              <a:t>dehavadbhir</a:t>
            </a:r>
            <a:r>
              <a:rPr lang="en-US" i="1" dirty="0">
                <a:latin typeface="Balaram" pitchFamily="2" charset="0"/>
              </a:rPr>
              <a:t> </a:t>
            </a:r>
            <a:r>
              <a:rPr lang="en-US" i="1" dirty="0" err="1">
                <a:latin typeface="Balaram" pitchFamily="2" charset="0"/>
              </a:rPr>
              <a:t>avāpyate</a:t>
            </a:r>
            <a:endParaRPr lang="en-US" dirty="0">
              <a:latin typeface="Balaram" pitchFamily="2" charset="0"/>
            </a:endParaRPr>
          </a:p>
        </p:txBody>
      </p:sp>
      <p:sp>
        <p:nvSpPr>
          <p:cNvPr id="4" name="Content Placeholder 2">
            <a:extLst>
              <a:ext uri="{FF2B5EF4-FFF2-40B4-BE49-F238E27FC236}">
                <a16:creationId xmlns:a16="http://schemas.microsoft.com/office/drawing/2014/main" id="{F11519F6-03B1-5642-B329-AEF52643CF54}"/>
              </a:ext>
            </a:extLst>
          </p:cNvPr>
          <p:cNvSpPr txBox="1">
            <a:spLocks/>
          </p:cNvSpPr>
          <p:nvPr/>
        </p:nvSpPr>
        <p:spPr>
          <a:xfrm>
            <a:off x="755374" y="3297942"/>
            <a:ext cx="10734924" cy="884444"/>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i="1" dirty="0">
                <a:highlight>
                  <a:srgbClr val="FFFF00"/>
                </a:highlight>
                <a:latin typeface="Balaram" pitchFamily="2" charset="0"/>
                <a:hlinkClick r:id="rId2"/>
              </a:rPr>
              <a:t>kleśaḥ</a:t>
            </a:r>
            <a:r>
              <a:rPr lang="en-US" dirty="0">
                <a:highlight>
                  <a:srgbClr val="FFFF00"/>
                </a:highlight>
                <a:latin typeface="Balaram" pitchFamily="2" charset="0"/>
              </a:rPr>
              <a:t> — trouble</a:t>
            </a:r>
            <a:r>
              <a:rPr lang="en-US" dirty="0">
                <a:latin typeface="Balaram" pitchFamily="2" charset="0"/>
              </a:rPr>
              <a:t>; </a:t>
            </a:r>
            <a:r>
              <a:rPr lang="en-US" i="1" dirty="0" err="1">
                <a:latin typeface="Balaram" pitchFamily="2" charset="0"/>
                <a:hlinkClick r:id="rId3"/>
              </a:rPr>
              <a:t>adhika</a:t>
            </a:r>
            <a:r>
              <a:rPr lang="en-US" dirty="0" err="1">
                <a:latin typeface="Balaram" pitchFamily="2" charset="0"/>
              </a:rPr>
              <a:t>-</a:t>
            </a:r>
            <a:r>
              <a:rPr lang="en-US" i="1" dirty="0" err="1">
                <a:latin typeface="Balaram" pitchFamily="2" charset="0"/>
                <a:hlinkClick r:id="rId4"/>
              </a:rPr>
              <a:t>taraḥ</a:t>
            </a:r>
            <a:r>
              <a:rPr lang="en-US" dirty="0">
                <a:latin typeface="Balaram" pitchFamily="2" charset="0"/>
              </a:rPr>
              <a:t> — very much; </a:t>
            </a:r>
            <a:r>
              <a:rPr lang="en-US" i="1" dirty="0">
                <a:latin typeface="Balaram" pitchFamily="2" charset="0"/>
                <a:hlinkClick r:id="rId5"/>
              </a:rPr>
              <a:t>teṣām</a:t>
            </a:r>
            <a:r>
              <a:rPr lang="en-US" dirty="0">
                <a:latin typeface="Balaram" pitchFamily="2" charset="0"/>
              </a:rPr>
              <a:t> — of them; </a:t>
            </a:r>
            <a:r>
              <a:rPr lang="en-US" i="1" dirty="0">
                <a:latin typeface="Balaram" pitchFamily="2" charset="0"/>
                <a:hlinkClick r:id="rId6"/>
              </a:rPr>
              <a:t>avyakta</a:t>
            </a:r>
            <a:r>
              <a:rPr lang="en-US" dirty="0">
                <a:latin typeface="Balaram" pitchFamily="2" charset="0"/>
              </a:rPr>
              <a:t> — to the unmanifested; </a:t>
            </a:r>
            <a:r>
              <a:rPr lang="en-US" i="1" dirty="0">
                <a:latin typeface="Balaram" pitchFamily="2" charset="0"/>
                <a:hlinkClick r:id="rId7"/>
              </a:rPr>
              <a:t>āsakta</a:t>
            </a:r>
            <a:r>
              <a:rPr lang="en-US" dirty="0">
                <a:latin typeface="Balaram" pitchFamily="2" charset="0"/>
              </a:rPr>
              <a:t> — attached; </a:t>
            </a:r>
            <a:r>
              <a:rPr lang="en-US" i="1" dirty="0">
                <a:latin typeface="Balaram" pitchFamily="2" charset="0"/>
                <a:hlinkClick r:id="rId8"/>
              </a:rPr>
              <a:t>cetasām</a:t>
            </a:r>
            <a:r>
              <a:rPr lang="en-US" dirty="0">
                <a:latin typeface="Balaram" pitchFamily="2" charset="0"/>
              </a:rPr>
              <a:t> — of those whose minds; </a:t>
            </a:r>
            <a:r>
              <a:rPr lang="en-US" i="1" dirty="0">
                <a:latin typeface="Balaram" pitchFamily="2" charset="0"/>
                <a:hlinkClick r:id="rId9"/>
              </a:rPr>
              <a:t>avyaktā</a:t>
            </a:r>
            <a:r>
              <a:rPr lang="en-US" dirty="0">
                <a:latin typeface="Balaram" pitchFamily="2" charset="0"/>
              </a:rPr>
              <a:t> — toward the unmanifested; </a:t>
            </a:r>
            <a:r>
              <a:rPr lang="en-US" i="1" dirty="0">
                <a:latin typeface="Balaram" pitchFamily="2" charset="0"/>
                <a:hlinkClick r:id="rId10"/>
              </a:rPr>
              <a:t>hi</a:t>
            </a:r>
            <a:r>
              <a:rPr lang="en-US" dirty="0">
                <a:latin typeface="Balaram" pitchFamily="2" charset="0"/>
              </a:rPr>
              <a:t> — certainly; </a:t>
            </a:r>
            <a:r>
              <a:rPr lang="en-US" i="1" dirty="0">
                <a:latin typeface="Balaram" pitchFamily="2" charset="0"/>
                <a:hlinkClick r:id="rId11"/>
              </a:rPr>
              <a:t>gatiḥ</a:t>
            </a:r>
            <a:r>
              <a:rPr lang="en-US" dirty="0">
                <a:latin typeface="Balaram" pitchFamily="2" charset="0"/>
              </a:rPr>
              <a:t> — progress; </a:t>
            </a:r>
            <a:r>
              <a:rPr lang="en-US" i="1" dirty="0">
                <a:highlight>
                  <a:srgbClr val="FFFF00"/>
                </a:highlight>
                <a:latin typeface="Balaram" pitchFamily="2" charset="0"/>
                <a:hlinkClick r:id="rId12"/>
              </a:rPr>
              <a:t>duḥkham</a:t>
            </a:r>
            <a:r>
              <a:rPr lang="en-US" dirty="0">
                <a:highlight>
                  <a:srgbClr val="FFFF00"/>
                </a:highlight>
                <a:latin typeface="Balaram" pitchFamily="2" charset="0"/>
              </a:rPr>
              <a:t> — with trouble</a:t>
            </a:r>
            <a:r>
              <a:rPr lang="en-US" dirty="0">
                <a:latin typeface="Balaram" pitchFamily="2" charset="0"/>
              </a:rPr>
              <a:t>; </a:t>
            </a:r>
            <a:r>
              <a:rPr lang="en-US" i="1" dirty="0" err="1">
                <a:latin typeface="Balaram" pitchFamily="2" charset="0"/>
                <a:hlinkClick r:id="rId13"/>
              </a:rPr>
              <a:t>deha</a:t>
            </a:r>
            <a:r>
              <a:rPr lang="en-US" dirty="0" err="1">
                <a:latin typeface="Balaram" pitchFamily="2" charset="0"/>
              </a:rPr>
              <a:t>-</a:t>
            </a:r>
            <a:r>
              <a:rPr lang="en-US" i="1" dirty="0" err="1">
                <a:latin typeface="Balaram" pitchFamily="2" charset="0"/>
                <a:hlinkClick r:id="rId14"/>
              </a:rPr>
              <a:t>vadbhiḥ</a:t>
            </a:r>
            <a:r>
              <a:rPr lang="en-US" dirty="0">
                <a:latin typeface="Balaram" pitchFamily="2" charset="0"/>
              </a:rPr>
              <a:t> — by the embodied; </a:t>
            </a:r>
            <a:r>
              <a:rPr lang="en-US" i="1" dirty="0">
                <a:latin typeface="Balaram" pitchFamily="2" charset="0"/>
                <a:hlinkClick r:id="rId15"/>
              </a:rPr>
              <a:t>avāpyate</a:t>
            </a:r>
            <a:r>
              <a:rPr lang="en-US" dirty="0">
                <a:latin typeface="Balaram" pitchFamily="2" charset="0"/>
              </a:rPr>
              <a:t> — is achieved.</a:t>
            </a:r>
            <a:endParaRPr lang="en-US" sz="1600" dirty="0">
              <a:latin typeface="Balaram" pitchFamily="2" charset="0"/>
            </a:endParaRPr>
          </a:p>
        </p:txBody>
      </p:sp>
      <p:sp>
        <p:nvSpPr>
          <p:cNvPr id="6" name="Content Placeholder 2">
            <a:extLst>
              <a:ext uri="{FF2B5EF4-FFF2-40B4-BE49-F238E27FC236}">
                <a16:creationId xmlns:a16="http://schemas.microsoft.com/office/drawing/2014/main" id="{891F49B2-8DEE-7443-8164-5B80A03BB410}"/>
              </a:ext>
            </a:extLst>
          </p:cNvPr>
          <p:cNvSpPr txBox="1">
            <a:spLocks/>
          </p:cNvSpPr>
          <p:nvPr/>
        </p:nvSpPr>
        <p:spPr>
          <a:xfrm>
            <a:off x="775917" y="4182386"/>
            <a:ext cx="10515600" cy="160725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Balaram" pitchFamily="2" charset="0"/>
              </a:rPr>
              <a:t>For those whose minds are attached to the unmanifested, impersonal feature of the Supreme, advancement is very troublesome. To make progress in that discipline is </a:t>
            </a:r>
            <a:r>
              <a:rPr lang="en-US" b="1" dirty="0">
                <a:highlight>
                  <a:srgbClr val="FFFF00"/>
                </a:highlight>
                <a:latin typeface="Balaram" pitchFamily="2" charset="0"/>
              </a:rPr>
              <a:t>always difficult for those who are embodied</a:t>
            </a:r>
            <a:r>
              <a:rPr lang="en-US" b="1" dirty="0">
                <a:latin typeface="Balaram" pitchFamily="2" charset="0"/>
              </a:rPr>
              <a:t>.[BG 12.4]</a:t>
            </a:r>
            <a:endParaRPr lang="en-US" dirty="0">
              <a:latin typeface="Balaram" pitchFamily="2" charset="0"/>
            </a:endParaRPr>
          </a:p>
        </p:txBody>
      </p:sp>
    </p:spTree>
    <p:extLst>
      <p:ext uri="{BB962C8B-B14F-4D97-AF65-F5344CB8AC3E}">
        <p14:creationId xmlns:p14="http://schemas.microsoft.com/office/powerpoint/2010/main" val="3721018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FE2D22C-409B-48AF-B24F-7988A8F7F8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E266E-EEA3-5E46-A010-4AA11ADD5E72}"/>
              </a:ext>
            </a:extLst>
          </p:cNvPr>
          <p:cNvSpPr>
            <a:spLocks noGrp="1"/>
          </p:cNvSpPr>
          <p:nvPr>
            <p:ph type="title"/>
          </p:nvPr>
        </p:nvSpPr>
        <p:spPr>
          <a:xfrm>
            <a:off x="5764783" y="349664"/>
            <a:ext cx="5845571" cy="1638377"/>
          </a:xfrm>
        </p:spPr>
        <p:txBody>
          <a:bodyPr anchor="b">
            <a:normAutofit/>
          </a:bodyPr>
          <a:lstStyle/>
          <a:p>
            <a:r>
              <a:rPr lang="en-US" sz="4800">
                <a:latin typeface="Balaram" pitchFamily="2" charset="0"/>
              </a:rPr>
              <a:t>Prabhupada says:</a:t>
            </a:r>
            <a:r>
              <a:rPr lang="en-US" sz="4800" i="1">
                <a:latin typeface="Balaram" pitchFamily="2" charset="0"/>
              </a:rPr>
              <a:t> gyanis </a:t>
            </a:r>
            <a:r>
              <a:rPr lang="en-US" sz="4800">
                <a:latin typeface="Balaram" pitchFamily="2" charset="0"/>
              </a:rPr>
              <a:t>vs </a:t>
            </a:r>
            <a:r>
              <a:rPr lang="en-US" sz="4800" i="1">
                <a:latin typeface="Balaram" pitchFamily="2" charset="0"/>
              </a:rPr>
              <a:t>bhaktas</a:t>
            </a:r>
          </a:p>
        </p:txBody>
      </p:sp>
      <p:sp>
        <p:nvSpPr>
          <p:cNvPr id="75" name="Rectangle 74">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06441"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998176"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9185"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Srila Prabhupada Uvaca | Tattva Vicara Publications">
            <a:extLst>
              <a:ext uri="{FF2B5EF4-FFF2-40B4-BE49-F238E27FC236}">
                <a16:creationId xmlns:a16="http://schemas.microsoft.com/office/drawing/2014/main" id="{3F190D1A-3E19-4441-919F-5C2882B991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507" r="24231" b="1"/>
          <a:stretch/>
        </p:blipFill>
        <p:spPr bwMode="auto">
          <a:xfrm>
            <a:off x="535110" y="627954"/>
            <a:ext cx="4235516" cy="535337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4418455-D24B-F943-B257-80E1649AA936}"/>
              </a:ext>
            </a:extLst>
          </p:cNvPr>
          <p:cNvSpPr>
            <a:spLocks noGrp="1"/>
          </p:cNvSpPr>
          <p:nvPr>
            <p:ph idx="1"/>
          </p:nvPr>
        </p:nvSpPr>
        <p:spPr>
          <a:xfrm>
            <a:off x="5766262" y="2620641"/>
            <a:ext cx="5837750" cy="3023702"/>
          </a:xfrm>
        </p:spPr>
        <p:txBody>
          <a:bodyPr anchor="ctr">
            <a:normAutofit/>
          </a:bodyPr>
          <a:lstStyle/>
          <a:p>
            <a:pPr marL="0" indent="0">
              <a:buNone/>
            </a:pPr>
            <a:r>
              <a:rPr lang="en-US" sz="1600">
                <a:latin typeface="Balaram" pitchFamily="2" charset="0"/>
              </a:rPr>
              <a:t>It is very difficult for him to </a:t>
            </a:r>
            <a:r>
              <a:rPr lang="en-US" sz="1600">
                <a:highlight>
                  <a:srgbClr val="FFFF00"/>
                </a:highlight>
                <a:latin typeface="Balaram" pitchFamily="2" charset="0"/>
              </a:rPr>
              <a:t>simply theoretically </a:t>
            </a:r>
            <a:r>
              <a:rPr lang="en-US" sz="1600">
                <a:latin typeface="Balaram" pitchFamily="2" charset="0"/>
              </a:rPr>
              <a:t>understand that he is not the body. Therefore, the </a:t>
            </a:r>
            <a:r>
              <a:rPr lang="en-US" sz="1600" i="1">
                <a:latin typeface="Balaram" pitchFamily="2" charset="0"/>
              </a:rPr>
              <a:t>bhakti-yogī</a:t>
            </a:r>
            <a:r>
              <a:rPr lang="en-US" sz="1600">
                <a:latin typeface="Balaram" pitchFamily="2" charset="0"/>
              </a:rPr>
              <a:t> accepts the Deity of Kṛṣṇa as worshipable because there is some bodily conception fixed in the mind, which can thus be applied. Of course, worship of the Supreme Personality of Godhead in His form within the temple is </a:t>
            </a:r>
            <a:r>
              <a:rPr lang="en-US" sz="1600">
                <a:highlight>
                  <a:srgbClr val="FFFF00"/>
                </a:highlight>
                <a:latin typeface="Balaram" pitchFamily="2" charset="0"/>
              </a:rPr>
              <a:t>not idol worship</a:t>
            </a:r>
            <a:r>
              <a:rPr lang="en-US" sz="1600">
                <a:latin typeface="Balaram" pitchFamily="2" charset="0"/>
              </a:rPr>
              <a:t>. There is evidence in the Vedic literature that worship may be </a:t>
            </a:r>
            <a:r>
              <a:rPr lang="en-US" sz="1600" i="1">
                <a:latin typeface="Balaram" pitchFamily="2" charset="0"/>
              </a:rPr>
              <a:t>saguṇa</a:t>
            </a:r>
            <a:r>
              <a:rPr lang="en-US" sz="1600">
                <a:latin typeface="Balaram" pitchFamily="2" charset="0"/>
              </a:rPr>
              <a:t> or </a:t>
            </a:r>
            <a:r>
              <a:rPr lang="en-US" sz="1600" i="1">
                <a:latin typeface="Balaram" pitchFamily="2" charset="0"/>
              </a:rPr>
              <a:t>nirguṇa</a:t>
            </a:r>
            <a:r>
              <a:rPr lang="en-US" sz="1600">
                <a:latin typeface="Balaram" pitchFamily="2" charset="0"/>
              </a:rPr>
              <a:t> – of the Supreme possessing or not possessing attributes. </a:t>
            </a:r>
            <a:r>
              <a:rPr lang="en-US" sz="1600">
                <a:highlight>
                  <a:srgbClr val="FFFF00"/>
                </a:highlight>
                <a:latin typeface="Balaram" pitchFamily="2" charset="0"/>
              </a:rPr>
              <a:t>Worship of the Deity in the temple is </a:t>
            </a:r>
            <a:r>
              <a:rPr lang="en-US" sz="1600" i="1">
                <a:highlight>
                  <a:srgbClr val="FFFF00"/>
                </a:highlight>
                <a:latin typeface="Balaram" pitchFamily="2" charset="0"/>
              </a:rPr>
              <a:t>saguṇa</a:t>
            </a:r>
            <a:r>
              <a:rPr lang="en-US" sz="1600">
                <a:highlight>
                  <a:srgbClr val="FFFF00"/>
                </a:highlight>
                <a:latin typeface="Balaram" pitchFamily="2" charset="0"/>
              </a:rPr>
              <a:t> worship, for the Lord is represented by material qualities</a:t>
            </a:r>
            <a:r>
              <a:rPr lang="en-US" sz="1600">
                <a:latin typeface="Balaram" pitchFamily="2" charset="0"/>
              </a:rPr>
              <a:t>. But the form of the Lord, though represented by material qualities such as stone, wood or oil paint, </a:t>
            </a:r>
            <a:r>
              <a:rPr lang="en-US" sz="1600">
                <a:highlight>
                  <a:srgbClr val="FFFF00"/>
                </a:highlight>
                <a:latin typeface="Balaram" pitchFamily="2" charset="0"/>
              </a:rPr>
              <a:t>is not actually material</a:t>
            </a:r>
            <a:r>
              <a:rPr lang="en-US" sz="1600">
                <a:latin typeface="Balaram" pitchFamily="2" charset="0"/>
              </a:rPr>
              <a:t>. That is the absolute nature of the Supreme Lord. [BG 12.4 p]</a:t>
            </a:r>
          </a:p>
        </p:txBody>
      </p:sp>
    </p:spTree>
    <p:extLst>
      <p:ext uri="{BB962C8B-B14F-4D97-AF65-F5344CB8AC3E}">
        <p14:creationId xmlns:p14="http://schemas.microsoft.com/office/powerpoint/2010/main" val="2742711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2E266E-EEA3-5E46-A010-4AA11ADD5E72}"/>
              </a:ext>
            </a:extLst>
          </p:cNvPr>
          <p:cNvSpPr>
            <a:spLocks noGrp="1"/>
          </p:cNvSpPr>
          <p:nvPr>
            <p:ph type="title"/>
          </p:nvPr>
        </p:nvSpPr>
        <p:spPr>
          <a:xfrm>
            <a:off x="581646" y="349664"/>
            <a:ext cx="5845571" cy="1638377"/>
          </a:xfrm>
        </p:spPr>
        <p:txBody>
          <a:bodyPr anchor="b">
            <a:normAutofit/>
          </a:bodyPr>
          <a:lstStyle/>
          <a:p>
            <a:r>
              <a:rPr lang="en-US" sz="4800">
                <a:latin typeface="Balaram" pitchFamily="2" charset="0"/>
              </a:rPr>
              <a:t>Mailbox Example</a:t>
            </a:r>
          </a:p>
        </p:txBody>
      </p:sp>
      <p:sp>
        <p:nvSpPr>
          <p:cNvPr id="3" name="Content Placeholder 2">
            <a:extLst>
              <a:ext uri="{FF2B5EF4-FFF2-40B4-BE49-F238E27FC236}">
                <a16:creationId xmlns:a16="http://schemas.microsoft.com/office/drawing/2014/main" id="{64418455-D24B-F943-B257-80E1649AA936}"/>
              </a:ext>
            </a:extLst>
          </p:cNvPr>
          <p:cNvSpPr>
            <a:spLocks noGrp="1"/>
          </p:cNvSpPr>
          <p:nvPr>
            <p:ph idx="1"/>
          </p:nvPr>
        </p:nvSpPr>
        <p:spPr>
          <a:xfrm>
            <a:off x="587988" y="2620641"/>
            <a:ext cx="5837750" cy="3023702"/>
          </a:xfrm>
        </p:spPr>
        <p:txBody>
          <a:bodyPr anchor="ctr">
            <a:normAutofit lnSpcReduction="10000"/>
          </a:bodyPr>
          <a:lstStyle/>
          <a:p>
            <a:pPr marL="0" indent="0">
              <a:buNone/>
            </a:pPr>
            <a:r>
              <a:rPr lang="en-US" sz="1700">
                <a:latin typeface="Balaram" pitchFamily="2" charset="0"/>
              </a:rPr>
              <a:t>A crude example may be given here. We may find some </a:t>
            </a:r>
            <a:r>
              <a:rPr lang="en-US" sz="1700">
                <a:highlight>
                  <a:srgbClr val="FFFF00"/>
                </a:highlight>
                <a:latin typeface="Balaram" pitchFamily="2" charset="0"/>
              </a:rPr>
              <a:t>mailboxes on the street</a:t>
            </a:r>
            <a:r>
              <a:rPr lang="en-US" sz="1700">
                <a:latin typeface="Balaram" pitchFamily="2" charset="0"/>
              </a:rPr>
              <a:t>, and if we post our letters in those boxes, they will naturally go to their destination without difficulty. But any old box, or an imitation which we may find somewhere but which is not authorized by the </a:t>
            </a:r>
            <a:r>
              <a:rPr lang="en-US" sz="1700">
                <a:highlight>
                  <a:srgbClr val="FFFF00"/>
                </a:highlight>
                <a:latin typeface="Balaram" pitchFamily="2" charset="0"/>
              </a:rPr>
              <a:t>post office</a:t>
            </a:r>
            <a:r>
              <a:rPr lang="en-US" sz="1700">
                <a:latin typeface="Balaram" pitchFamily="2" charset="0"/>
              </a:rPr>
              <a:t>, will not do the work. Similarly, God has an authorized representation in the Deity form, which is called </a:t>
            </a:r>
            <a:r>
              <a:rPr lang="en-US" sz="1700" i="1">
                <a:latin typeface="Balaram" pitchFamily="2" charset="0"/>
              </a:rPr>
              <a:t>arcā-vigraha.</a:t>
            </a:r>
            <a:r>
              <a:rPr lang="en-US" sz="1700">
                <a:latin typeface="Balaram" pitchFamily="2" charset="0"/>
              </a:rPr>
              <a:t> This </a:t>
            </a:r>
            <a:r>
              <a:rPr lang="en-US" sz="1700" i="1">
                <a:highlight>
                  <a:srgbClr val="FFFF00"/>
                </a:highlight>
                <a:latin typeface="Balaram" pitchFamily="2" charset="0"/>
              </a:rPr>
              <a:t>arcā-vigraha</a:t>
            </a:r>
            <a:r>
              <a:rPr lang="en-US" sz="1700">
                <a:highlight>
                  <a:srgbClr val="FFFF00"/>
                </a:highlight>
                <a:latin typeface="Balaram" pitchFamily="2" charset="0"/>
              </a:rPr>
              <a:t> is an incarnation of the Supreme Lord</a:t>
            </a:r>
            <a:r>
              <a:rPr lang="en-US" sz="1700">
                <a:latin typeface="Balaram" pitchFamily="2" charset="0"/>
              </a:rPr>
              <a:t>. </a:t>
            </a:r>
            <a:r>
              <a:rPr lang="en-US" sz="1700">
                <a:highlight>
                  <a:srgbClr val="FFFF00"/>
                </a:highlight>
                <a:latin typeface="Balaram" pitchFamily="2" charset="0"/>
              </a:rPr>
              <a:t>God will accept service through that form.</a:t>
            </a:r>
            <a:r>
              <a:rPr lang="en-US" sz="1700">
                <a:latin typeface="Balaram" pitchFamily="2" charset="0"/>
              </a:rPr>
              <a:t> The Lord is omnipotent, all-powerful; therefore, by His incarnation as </a:t>
            </a:r>
            <a:r>
              <a:rPr lang="en-US" sz="1700" i="1">
                <a:latin typeface="Balaram" pitchFamily="2" charset="0"/>
              </a:rPr>
              <a:t>arcā-vigraha</a:t>
            </a:r>
            <a:r>
              <a:rPr lang="en-US" sz="1700">
                <a:latin typeface="Balaram" pitchFamily="2" charset="0"/>
              </a:rPr>
              <a:t> He can accept the services of the devotee, just to make it convenient for the man in conditioned life. [BG 12.4 p]</a:t>
            </a:r>
          </a:p>
        </p:txBody>
      </p:sp>
      <p:sp>
        <p:nvSpPr>
          <p:cNvPr id="75" name="Rectangle 7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descr="Los Angeles SD Newsletter | ISKCON Book Distribution">
            <a:extLst>
              <a:ext uri="{FF2B5EF4-FFF2-40B4-BE49-F238E27FC236}">
                <a16:creationId xmlns:a16="http://schemas.microsoft.com/office/drawing/2014/main" id="{BAEAE88E-4D1C-7249-923A-4608209F7D8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4" r="18852" b="2"/>
          <a:stretch/>
        </p:blipFill>
        <p:spPr bwMode="auto">
          <a:xfrm>
            <a:off x="7421373" y="627954"/>
            <a:ext cx="4235516" cy="5353373"/>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590792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4" name="Picture 4" descr="Joe Biden and Oregon Leaders Decry Mailbox Removal and President Trump's  Attack on the U.S. Postal Service - Willamette Week">
            <a:extLst>
              <a:ext uri="{FF2B5EF4-FFF2-40B4-BE49-F238E27FC236}">
                <a16:creationId xmlns:a16="http://schemas.microsoft.com/office/drawing/2014/main" id="{547AEDA6-26C7-EE40-9028-DEDF3AA1F37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17600"/>
          <a:stretch/>
        </p:blipFill>
        <p:spPr bwMode="auto">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EDE9E1-5AB2-A545-9AAB-E8A843DBDEA7}"/>
              </a:ext>
            </a:extLst>
          </p:cNvPr>
          <p:cNvSpPr>
            <a:spLocks noGrp="1"/>
          </p:cNvSpPr>
          <p:nvPr>
            <p:ph type="title"/>
          </p:nvPr>
        </p:nvSpPr>
        <p:spPr>
          <a:xfrm>
            <a:off x="5029200" y="3962400"/>
            <a:ext cx="7046843" cy="828261"/>
          </a:xfrm>
        </p:spPr>
        <p:txBody>
          <a:bodyPr vert="horz" lIns="91440" tIns="45720" rIns="91440" bIns="45720" rtlCol="0" anchor="b">
            <a:normAutofit/>
          </a:bodyPr>
          <a:lstStyle/>
          <a:p>
            <a:r>
              <a:rPr lang="en-US" kern="1200" dirty="0">
                <a:solidFill>
                  <a:schemeClr val="tx1"/>
                </a:solidFill>
                <a:latin typeface="Balaram" pitchFamily="2" charset="0"/>
              </a:rPr>
              <a:t>Mailbox = Postal Department</a:t>
            </a:r>
          </a:p>
        </p:txBody>
      </p:sp>
      <p:pic>
        <p:nvPicPr>
          <p:cNvPr id="5126" name="Picture 6" descr="Post Office :: Swarthmore College">
            <a:extLst>
              <a:ext uri="{FF2B5EF4-FFF2-40B4-BE49-F238E27FC236}">
                <a16:creationId xmlns:a16="http://schemas.microsoft.com/office/drawing/2014/main" id="{10B61CA7-748A-9540-AA03-461BE1E18F9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900" r="18161" b="-1"/>
          <a:stretch/>
        </p:blipFill>
        <p:spPr bwMode="auto">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1089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god wallpaper free download: Ladoo gopal image | Ladoo gopal, Lord krishna  wallpapers, Krishna wallpaper">
            <a:extLst>
              <a:ext uri="{FF2B5EF4-FFF2-40B4-BE49-F238E27FC236}">
                <a16:creationId xmlns:a16="http://schemas.microsoft.com/office/drawing/2014/main" id="{9FDD9F88-5018-5B46-98C7-096DFD6AEAC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2720" r="-1" b="27219"/>
          <a:stretch/>
        </p:blipFill>
        <p:spPr bwMode="auto">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2DAD60-A272-064E-8E9A-B86D15669FBF}"/>
              </a:ext>
            </a:extLst>
          </p:cNvPr>
          <p:cNvSpPr>
            <a:spLocks noGrp="1"/>
          </p:cNvSpPr>
          <p:nvPr>
            <p:ph type="title"/>
          </p:nvPr>
        </p:nvSpPr>
        <p:spPr>
          <a:xfrm>
            <a:off x="6095999" y="3962400"/>
            <a:ext cx="5920409" cy="808383"/>
          </a:xfrm>
        </p:spPr>
        <p:txBody>
          <a:bodyPr vert="horz" lIns="91440" tIns="45720" rIns="91440" bIns="45720" rtlCol="0" anchor="b">
            <a:normAutofit/>
          </a:bodyPr>
          <a:lstStyle/>
          <a:p>
            <a:r>
              <a:rPr lang="en-US" dirty="0" err="1">
                <a:latin typeface="Balaram" pitchFamily="2" charset="0"/>
              </a:rPr>
              <a:t>arcā-vigraha</a:t>
            </a:r>
            <a:r>
              <a:rPr lang="en-US" kern="1200" dirty="0">
                <a:solidFill>
                  <a:schemeClr val="tx1"/>
                </a:solidFill>
                <a:latin typeface="Balaram" pitchFamily="2" charset="0"/>
              </a:rPr>
              <a:t> = Bal Gopal</a:t>
            </a:r>
          </a:p>
        </p:txBody>
      </p:sp>
      <p:pic>
        <p:nvPicPr>
          <p:cNvPr id="6148" name="Picture 4" descr="baby krishna | Baby krishna, Krishna painting, Lord krishna hd wallpaper">
            <a:extLst>
              <a:ext uri="{FF2B5EF4-FFF2-40B4-BE49-F238E27FC236}">
                <a16:creationId xmlns:a16="http://schemas.microsoft.com/office/drawing/2014/main" id="{0EF8FDFA-CFD7-C54A-8DDB-38374806DE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08" r="1" b="26633"/>
          <a:stretch/>
        </p:blipFill>
        <p:spPr bwMode="auto">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6240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Digest 00158: Installing and Caring for Radha Krishna Deities | Questions  and Answers with Romapada Swami">
            <a:extLst>
              <a:ext uri="{FF2B5EF4-FFF2-40B4-BE49-F238E27FC236}">
                <a16:creationId xmlns:a16="http://schemas.microsoft.com/office/drawing/2014/main" id="{DFA4061C-EE0A-A343-9AF4-C3FF8F85FAA5}"/>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4373"/>
          <a:stretch/>
        </p:blipFill>
        <p:spPr bwMode="auto">
          <a:xfrm>
            <a:off x="5797543" y="10"/>
            <a:ext cx="6394152" cy="6857990"/>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7F388474-F769-1A4E-93D7-518751DBA25C}"/>
              </a:ext>
            </a:extLst>
          </p:cNvPr>
          <p:cNvSpPr>
            <a:spLocks noGrp="1"/>
          </p:cNvSpPr>
          <p:nvPr>
            <p:ph type="title"/>
          </p:nvPr>
        </p:nvSpPr>
        <p:spPr>
          <a:xfrm>
            <a:off x="405517" y="302151"/>
            <a:ext cx="5542059" cy="795130"/>
          </a:xfrm>
        </p:spPr>
        <p:txBody>
          <a:bodyPr>
            <a:normAutofit/>
          </a:bodyPr>
          <a:lstStyle/>
          <a:p>
            <a:r>
              <a:rPr lang="en-US" sz="2800" dirty="0">
                <a:solidFill>
                  <a:srgbClr val="000000"/>
                </a:solidFill>
              </a:rPr>
              <a:t>Taking Care of Bal Gopal – with </a:t>
            </a:r>
            <a:r>
              <a:rPr lang="en-US" sz="2800" i="1" dirty="0">
                <a:solidFill>
                  <a:srgbClr val="000000"/>
                </a:solidFill>
              </a:rPr>
              <a:t>LOVE</a:t>
            </a:r>
          </a:p>
        </p:txBody>
      </p:sp>
      <p:sp>
        <p:nvSpPr>
          <p:cNvPr id="3" name="Content Placeholder 2">
            <a:extLst>
              <a:ext uri="{FF2B5EF4-FFF2-40B4-BE49-F238E27FC236}">
                <a16:creationId xmlns:a16="http://schemas.microsoft.com/office/drawing/2014/main" id="{7CA62EFA-98DF-604A-9F73-90D59379B3FD}"/>
              </a:ext>
            </a:extLst>
          </p:cNvPr>
          <p:cNvSpPr>
            <a:spLocks noGrp="1"/>
          </p:cNvSpPr>
          <p:nvPr>
            <p:ph idx="1"/>
          </p:nvPr>
        </p:nvSpPr>
        <p:spPr>
          <a:xfrm>
            <a:off x="556591" y="1097281"/>
            <a:ext cx="5064981" cy="5458568"/>
          </a:xfrm>
        </p:spPr>
        <p:txBody>
          <a:bodyPr anchor="ctr">
            <a:noAutofit/>
          </a:bodyPr>
          <a:lstStyle/>
          <a:p>
            <a:r>
              <a:rPr lang="en-US" sz="1400" b="1" dirty="0">
                <a:solidFill>
                  <a:srgbClr val="000000"/>
                </a:solidFill>
              </a:rPr>
              <a:t>Welcoming with love and respect a new family member</a:t>
            </a:r>
          </a:p>
          <a:p>
            <a:pPr lvl="1"/>
            <a:r>
              <a:rPr lang="en-US" sz="1400" dirty="0">
                <a:solidFill>
                  <a:srgbClr val="000000"/>
                </a:solidFill>
              </a:rPr>
              <a:t>Lord the </a:t>
            </a:r>
            <a:r>
              <a:rPr lang="en-US" sz="1400" b="1" i="1" dirty="0">
                <a:solidFill>
                  <a:srgbClr val="000000"/>
                </a:solidFill>
              </a:rPr>
              <a:t>real</a:t>
            </a:r>
            <a:r>
              <a:rPr lang="en-US" sz="1400" dirty="0">
                <a:solidFill>
                  <a:srgbClr val="000000"/>
                </a:solidFill>
              </a:rPr>
              <a:t> owner, we are His servants</a:t>
            </a:r>
          </a:p>
          <a:p>
            <a:r>
              <a:rPr lang="en-US" sz="1400" b="1" dirty="0">
                <a:solidFill>
                  <a:srgbClr val="000000"/>
                </a:solidFill>
              </a:rPr>
              <a:t>Mangal </a:t>
            </a:r>
            <a:r>
              <a:rPr lang="en-US" sz="1400" b="1" dirty="0" err="1">
                <a:solidFill>
                  <a:srgbClr val="000000"/>
                </a:solidFill>
              </a:rPr>
              <a:t>Aarati</a:t>
            </a:r>
            <a:r>
              <a:rPr lang="en-US" sz="1400" b="1" dirty="0">
                <a:solidFill>
                  <a:srgbClr val="000000"/>
                </a:solidFill>
              </a:rPr>
              <a:t> Respect </a:t>
            </a:r>
          </a:p>
          <a:p>
            <a:pPr lvl="1"/>
            <a:r>
              <a:rPr lang="en-US" sz="1400" dirty="0">
                <a:solidFill>
                  <a:srgbClr val="000000"/>
                </a:solidFill>
              </a:rPr>
              <a:t>Respect/Glorify/Praise</a:t>
            </a:r>
          </a:p>
          <a:p>
            <a:r>
              <a:rPr lang="en-US" sz="1400" b="1" dirty="0" err="1">
                <a:solidFill>
                  <a:srgbClr val="000000"/>
                </a:solidFill>
              </a:rPr>
              <a:t>Japa</a:t>
            </a:r>
            <a:r>
              <a:rPr lang="en-US" sz="1400" dirty="0">
                <a:solidFill>
                  <a:srgbClr val="000000"/>
                </a:solidFill>
              </a:rPr>
              <a:t> </a:t>
            </a:r>
          </a:p>
          <a:p>
            <a:pPr lvl="1"/>
            <a:r>
              <a:rPr lang="en-US" sz="1400" dirty="0">
                <a:solidFill>
                  <a:srgbClr val="000000"/>
                </a:solidFill>
              </a:rPr>
              <a:t>Increase attraction towards Krishna </a:t>
            </a:r>
          </a:p>
          <a:p>
            <a:r>
              <a:rPr lang="en-US" sz="1400" b="1" dirty="0" err="1">
                <a:solidFill>
                  <a:srgbClr val="000000"/>
                </a:solidFill>
              </a:rPr>
              <a:t>Swadhyaya</a:t>
            </a:r>
            <a:r>
              <a:rPr lang="en-US" sz="1400" dirty="0">
                <a:solidFill>
                  <a:srgbClr val="000000"/>
                </a:solidFill>
              </a:rPr>
              <a:t> </a:t>
            </a:r>
          </a:p>
          <a:p>
            <a:pPr lvl="1"/>
            <a:r>
              <a:rPr lang="en-US" sz="1400" dirty="0">
                <a:solidFill>
                  <a:srgbClr val="000000"/>
                </a:solidFill>
              </a:rPr>
              <a:t>Realize the presence of the Lord</a:t>
            </a:r>
          </a:p>
          <a:p>
            <a:r>
              <a:rPr lang="en-US" sz="1400" b="1" dirty="0">
                <a:solidFill>
                  <a:srgbClr val="000000"/>
                </a:solidFill>
              </a:rPr>
              <a:t>Offering </a:t>
            </a:r>
            <a:r>
              <a:rPr lang="en-US" sz="1400" b="1" dirty="0" err="1">
                <a:solidFill>
                  <a:srgbClr val="000000"/>
                </a:solidFill>
              </a:rPr>
              <a:t>Bhoga</a:t>
            </a:r>
            <a:r>
              <a:rPr lang="en-US" sz="1400" b="1" dirty="0">
                <a:solidFill>
                  <a:srgbClr val="000000"/>
                </a:solidFill>
              </a:rPr>
              <a:t> </a:t>
            </a:r>
          </a:p>
          <a:p>
            <a:pPr lvl="1"/>
            <a:r>
              <a:rPr lang="en-US" sz="1400" dirty="0">
                <a:solidFill>
                  <a:srgbClr val="000000"/>
                </a:solidFill>
              </a:rPr>
              <a:t>Offering food with </a:t>
            </a:r>
            <a:r>
              <a:rPr lang="en-US" sz="1400" i="1" dirty="0">
                <a:solidFill>
                  <a:srgbClr val="000000"/>
                </a:solidFill>
              </a:rPr>
              <a:t>love </a:t>
            </a:r>
            <a:r>
              <a:rPr lang="en-US" sz="1400" dirty="0">
                <a:solidFill>
                  <a:srgbClr val="000000"/>
                </a:solidFill>
              </a:rPr>
              <a:t>[BG 9.26]</a:t>
            </a:r>
            <a:endParaRPr lang="en-US" sz="1400" i="1" dirty="0">
              <a:solidFill>
                <a:srgbClr val="000000"/>
              </a:solidFill>
            </a:endParaRPr>
          </a:p>
          <a:p>
            <a:r>
              <a:rPr lang="en-US" sz="1400" b="1" dirty="0">
                <a:solidFill>
                  <a:srgbClr val="000000"/>
                </a:solidFill>
              </a:rPr>
              <a:t>Talking/Sharing</a:t>
            </a:r>
          </a:p>
          <a:p>
            <a:pPr lvl="1"/>
            <a:r>
              <a:rPr lang="en-US" sz="1400" dirty="0">
                <a:solidFill>
                  <a:srgbClr val="000000"/>
                </a:solidFill>
              </a:rPr>
              <a:t>Share your experience and seek guidance</a:t>
            </a:r>
          </a:p>
          <a:p>
            <a:r>
              <a:rPr lang="en-US" sz="1400" b="1" dirty="0">
                <a:solidFill>
                  <a:srgbClr val="000000"/>
                </a:solidFill>
              </a:rPr>
              <a:t>Bathing/Dressing </a:t>
            </a:r>
          </a:p>
          <a:p>
            <a:pPr lvl="1"/>
            <a:r>
              <a:rPr lang="en-US" sz="1400" dirty="0">
                <a:solidFill>
                  <a:srgbClr val="000000"/>
                </a:solidFill>
              </a:rPr>
              <a:t>Bathe and dress the deities regularly.</a:t>
            </a:r>
          </a:p>
          <a:p>
            <a:r>
              <a:rPr lang="en-US" sz="1400" b="1" dirty="0">
                <a:solidFill>
                  <a:srgbClr val="000000"/>
                </a:solidFill>
              </a:rPr>
              <a:t>Singing</a:t>
            </a:r>
            <a:r>
              <a:rPr lang="en-US" sz="1400" dirty="0">
                <a:solidFill>
                  <a:srgbClr val="000000"/>
                </a:solidFill>
              </a:rPr>
              <a:t> </a:t>
            </a:r>
          </a:p>
          <a:p>
            <a:pPr lvl="1"/>
            <a:r>
              <a:rPr lang="en-US" sz="1400" dirty="0">
                <a:solidFill>
                  <a:srgbClr val="000000"/>
                </a:solidFill>
              </a:rPr>
              <a:t>Sing nice bhajans/kirtans </a:t>
            </a:r>
          </a:p>
        </p:txBody>
      </p:sp>
    </p:spTree>
    <p:extLst>
      <p:ext uri="{BB962C8B-B14F-4D97-AF65-F5344CB8AC3E}">
        <p14:creationId xmlns:p14="http://schemas.microsoft.com/office/powerpoint/2010/main" val="170742861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6632</TotalTime>
  <Words>1416</Words>
  <Application>Microsoft Macintosh PowerPoint</Application>
  <PresentationFormat>Widescreen</PresentationFormat>
  <Paragraphs>98</Paragraphs>
  <Slides>26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Balaram</vt:lpstr>
      <vt:lpstr>Calibri</vt:lpstr>
      <vt:lpstr>Calibri Light</vt:lpstr>
      <vt:lpstr>Office Theme</vt:lpstr>
      <vt:lpstr>Welcoming Bal Gopal</vt:lpstr>
      <vt:lpstr>Agenda</vt:lpstr>
      <vt:lpstr>Devotional Service leads to perfection</vt:lpstr>
      <vt:lpstr>Devotional Service is easy</vt:lpstr>
      <vt:lpstr>Prabhupada says: gyanis vs bhaktas</vt:lpstr>
      <vt:lpstr>Mailbox Example</vt:lpstr>
      <vt:lpstr>Mailbox = Postal Department</vt:lpstr>
      <vt:lpstr>arcā-vigraha = Bal Gopal</vt:lpstr>
      <vt:lpstr>Taking Care of Bal Gopal – with LOVE</vt:lpstr>
      <vt:lpstr>Lord accepts only when offered with LOVE</vt:lpstr>
      <vt:lpstr>Advantage of Deity Worship with Love</vt:lpstr>
      <vt:lpstr>Spiritual Progress </vt:lpstr>
      <vt:lpstr>Yoga Ladder</vt:lpstr>
      <vt:lpstr>Regulative principle leads to love of God</vt:lpstr>
      <vt:lpstr>Sakshi Gopal</vt:lpstr>
      <vt:lpstr>PowerPoint Presentation</vt:lpstr>
      <vt:lpstr>Vidyānagara to Vṛndāvana (1440 mi)</vt:lpstr>
      <vt:lpstr>PowerPoint Presentation</vt:lpstr>
      <vt:lpstr>PowerPoint Presentation</vt:lpstr>
      <vt:lpstr>PowerPoint Presentation</vt:lpstr>
      <vt:lpstr>PowerPoint Presentation</vt:lpstr>
      <vt:lpstr>PowerPoint Presentation</vt:lpstr>
      <vt:lpstr>Other pastimes</vt:lpstr>
      <vt:lpstr>Bal Gopal Pastimes</vt:lpstr>
      <vt:lpstr>Bal Gopalji ki Jai – Lessons learned</vt:lpstr>
      <vt:lpstr>Welcoming Bal Gopal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the Enjoyer and Consciousness  Chapter 13</dc:title>
  <dc:creator>Prasad, Manoj K</dc:creator>
  <cp:lastModifiedBy>Prasad, Manoj K</cp:lastModifiedBy>
  <cp:revision>156</cp:revision>
  <dcterms:created xsi:type="dcterms:W3CDTF">2021-02-03T00:09:29Z</dcterms:created>
  <dcterms:modified xsi:type="dcterms:W3CDTF">2021-03-15T11:32:08Z</dcterms:modified>
</cp:coreProperties>
</file>